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
  </p:notesMasterIdLst>
  <p:handoutMasterIdLst>
    <p:handoutMasterId r:id="rId72"/>
  </p:handoutMasterIdLst>
  <p:sldIdLst>
    <p:sldId id="276" r:id="rId2"/>
    <p:sldId id="951" r:id="rId3"/>
    <p:sldId id="323" r:id="rId4"/>
    <p:sldId id="488" r:id="rId5"/>
    <p:sldId id="405" r:id="rId6"/>
    <p:sldId id="402" r:id="rId7"/>
    <p:sldId id="324" r:id="rId8"/>
    <p:sldId id="325" r:id="rId9"/>
    <p:sldId id="326" r:id="rId10"/>
    <p:sldId id="327" r:id="rId11"/>
    <p:sldId id="328" r:id="rId12"/>
    <p:sldId id="403" r:id="rId13"/>
    <p:sldId id="329" r:id="rId14"/>
    <p:sldId id="495" r:id="rId15"/>
    <p:sldId id="330" r:id="rId16"/>
    <p:sldId id="409" r:id="rId17"/>
    <p:sldId id="331" r:id="rId18"/>
    <p:sldId id="477" r:id="rId19"/>
    <p:sldId id="332" r:id="rId20"/>
    <p:sldId id="408" r:id="rId21"/>
    <p:sldId id="333" r:id="rId22"/>
    <p:sldId id="335" r:id="rId23"/>
    <p:sldId id="336" r:id="rId24"/>
    <p:sldId id="486" r:id="rId25"/>
    <p:sldId id="338" r:id="rId26"/>
    <p:sldId id="339" r:id="rId27"/>
    <p:sldId id="340" r:id="rId28"/>
    <p:sldId id="341" r:id="rId29"/>
    <p:sldId id="342" r:id="rId30"/>
    <p:sldId id="505" r:id="rId31"/>
    <p:sldId id="506" r:id="rId32"/>
    <p:sldId id="507" r:id="rId33"/>
    <p:sldId id="509" r:id="rId34"/>
    <p:sldId id="510" r:id="rId35"/>
    <p:sldId id="511" r:id="rId36"/>
    <p:sldId id="407" r:id="rId37"/>
    <p:sldId id="500" r:id="rId38"/>
    <p:sldId id="503" r:id="rId39"/>
    <p:sldId id="514" r:id="rId40"/>
    <p:sldId id="515" r:id="rId41"/>
    <p:sldId id="516" r:id="rId42"/>
    <p:sldId id="517" r:id="rId43"/>
    <p:sldId id="501" r:id="rId44"/>
    <p:sldId id="513" r:id="rId45"/>
    <p:sldId id="504" r:id="rId46"/>
    <p:sldId id="435" r:id="rId47"/>
    <p:sldId id="436" r:id="rId48"/>
    <p:sldId id="437" r:id="rId49"/>
    <p:sldId id="438" r:id="rId50"/>
    <p:sldId id="439" r:id="rId51"/>
    <p:sldId id="440" r:id="rId52"/>
    <p:sldId id="441" r:id="rId53"/>
    <p:sldId id="442" r:id="rId54"/>
    <p:sldId id="443" r:id="rId55"/>
    <p:sldId id="444" r:id="rId56"/>
    <p:sldId id="445" r:id="rId57"/>
    <p:sldId id="446" r:id="rId58"/>
    <p:sldId id="447" r:id="rId59"/>
    <p:sldId id="449" r:id="rId60"/>
    <p:sldId id="450" r:id="rId61"/>
    <p:sldId id="451" r:id="rId62"/>
    <p:sldId id="452" r:id="rId63"/>
    <p:sldId id="453" r:id="rId64"/>
    <p:sldId id="454" r:id="rId65"/>
    <p:sldId id="455" r:id="rId66"/>
    <p:sldId id="497" r:id="rId67"/>
    <p:sldId id="498" r:id="rId68"/>
    <p:sldId id="499" r:id="rId69"/>
    <p:sldId id="478" r:id="rId7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3" autoAdjust="0"/>
    <p:restoredTop sz="94745"/>
  </p:normalViewPr>
  <p:slideViewPr>
    <p:cSldViewPr snapToGrid="0" snapToObjects="1">
      <p:cViewPr varScale="1">
        <p:scale>
          <a:sx n="128" d="100"/>
          <a:sy n="128" d="100"/>
        </p:scale>
        <p:origin x="5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EC8468-11B7-6746-A546-C105120819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9337892-6DD3-D749-90FA-9207F5A988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555D9880-E0B6-1E48-9C1B-42AFDA4B2A3C}" type="datetimeFigureOut">
              <a:rPr lang="en-US"/>
              <a:pPr>
                <a:defRPr/>
              </a:pPr>
              <a:t>2/15/21</a:t>
            </a:fld>
            <a:endParaRPr lang="en-US"/>
          </a:p>
        </p:txBody>
      </p:sp>
      <p:sp>
        <p:nvSpPr>
          <p:cNvPr id="4" name="Footer Placeholder 3">
            <a:extLst>
              <a:ext uri="{FF2B5EF4-FFF2-40B4-BE49-F238E27FC236}">
                <a16:creationId xmlns:a16="http://schemas.microsoft.com/office/drawing/2014/main" id="{8948C1FC-6999-1340-A15E-3CB5997B3A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7F19CBA-9477-0243-90D8-DA37BB85E4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538851C5-150A-B742-82CB-C8B1FE685E0F}" type="slidenum">
              <a:rPr lang="en-US"/>
              <a:pPr>
                <a:defRPr/>
              </a:pPr>
              <a:t>‹#›</a:t>
            </a:fld>
            <a:endParaRPr lang="en-US"/>
          </a:p>
        </p:txBody>
      </p:sp>
    </p:spTree>
    <p:extLst>
      <p:ext uri="{BB962C8B-B14F-4D97-AF65-F5344CB8AC3E}">
        <p14:creationId xmlns:p14="http://schemas.microsoft.com/office/powerpoint/2010/main" val="925458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C9437-9B45-424E-A953-59C629337F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4F36CADF-3B89-7C41-A333-915B3FB2318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ADA668B-27D5-3145-9856-CDB63BDCD85D}" type="datetimeFigureOut">
              <a:rPr lang="en-US"/>
              <a:pPr>
                <a:defRPr/>
              </a:pPr>
              <a:t>2/15/21</a:t>
            </a:fld>
            <a:endParaRPr lang="en-US"/>
          </a:p>
        </p:txBody>
      </p:sp>
      <p:sp>
        <p:nvSpPr>
          <p:cNvPr id="4" name="Slide Image Placeholder 3">
            <a:extLst>
              <a:ext uri="{FF2B5EF4-FFF2-40B4-BE49-F238E27FC236}">
                <a16:creationId xmlns:a16="http://schemas.microsoft.com/office/drawing/2014/main" id="{AF957145-D480-8144-955F-21271D9152E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73F51A83-4836-2945-81AE-7484A010332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45F6862-3919-1240-8A69-1CADC4DC14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B02B8064-6A24-114F-B5C5-FDB439D5940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597EBC63-0C6F-0546-B082-2721BA22FA3D}" type="slidenum">
              <a:rPr lang="en-US"/>
              <a:pPr>
                <a:defRPr/>
              </a:pPr>
              <a:t>‹#›</a:t>
            </a:fld>
            <a:endParaRPr lang="en-US"/>
          </a:p>
        </p:txBody>
      </p:sp>
    </p:spTree>
    <p:extLst>
      <p:ext uri="{BB962C8B-B14F-4D97-AF65-F5344CB8AC3E}">
        <p14:creationId xmlns:p14="http://schemas.microsoft.com/office/powerpoint/2010/main" val="112123887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67097-1F30-F642-8636-4D2FE313269E}" type="slidenum">
              <a:rPr lang="en-US"/>
              <a:pPr/>
              <a:t>3</a:t>
            </a:fld>
            <a:endParaRPr lang="en-US"/>
          </a:p>
        </p:txBody>
      </p:sp>
      <p:sp>
        <p:nvSpPr>
          <p:cNvPr id="1808386" name="Rectangle 2"/>
          <p:cNvSpPr>
            <a:spLocks noGrp="1" noRot="1" noChangeAspect="1" noChangeArrowheads="1" noTextEdit="1"/>
          </p:cNvSpPr>
          <p:nvPr>
            <p:ph type="sldImg"/>
          </p:nvPr>
        </p:nvSpPr>
        <p:spPr>
          <a:ln/>
        </p:spPr>
      </p:sp>
      <p:sp>
        <p:nvSpPr>
          <p:cNvPr id="1808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4102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47F5AB-4E4C-8845-8251-37C2206650AD}" type="slidenum">
              <a:rPr lang="en-US"/>
              <a:pPr/>
              <a:t>17</a:t>
            </a:fld>
            <a:endParaRPr lang="en-US"/>
          </a:p>
        </p:txBody>
      </p:sp>
      <p:sp>
        <p:nvSpPr>
          <p:cNvPr id="1824770" name="Rectangle 2"/>
          <p:cNvSpPr>
            <a:spLocks noGrp="1" noRot="1" noChangeAspect="1" noChangeArrowheads="1" noTextEdit="1"/>
          </p:cNvSpPr>
          <p:nvPr>
            <p:ph type="sldImg"/>
          </p:nvPr>
        </p:nvSpPr>
        <p:spPr>
          <a:ln/>
        </p:spPr>
      </p:sp>
      <p:sp>
        <p:nvSpPr>
          <p:cNvPr id="1824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21993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18</a:t>
            </a:fld>
            <a:endParaRPr lang="en-US">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49991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FF69CC-C46E-6040-8360-5E6021593567}" type="slidenum">
              <a:rPr lang="en-US"/>
              <a:pPr/>
              <a:t>19</a:t>
            </a:fld>
            <a:endParaRPr lang="en-US"/>
          </a:p>
        </p:txBody>
      </p:sp>
      <p:sp>
        <p:nvSpPr>
          <p:cNvPr id="1830914" name="Rectangle 2"/>
          <p:cNvSpPr>
            <a:spLocks noGrp="1" noRot="1" noChangeAspect="1" noChangeArrowheads="1" noTextEdit="1"/>
          </p:cNvSpPr>
          <p:nvPr>
            <p:ph type="sldImg"/>
          </p:nvPr>
        </p:nvSpPr>
        <p:spPr>
          <a:ln/>
        </p:spPr>
      </p:sp>
      <p:sp>
        <p:nvSpPr>
          <p:cNvPr id="1830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08583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78FA0E-C3B3-CE44-9596-6821E6CE5A08}" type="slidenum">
              <a:rPr lang="en-US"/>
              <a:pPr/>
              <a:t>25</a:t>
            </a:fld>
            <a:endParaRPr lang="en-US"/>
          </a:p>
        </p:txBody>
      </p:sp>
      <p:sp>
        <p:nvSpPr>
          <p:cNvPr id="1831938" name="Rectangle 2"/>
          <p:cNvSpPr>
            <a:spLocks noGrp="1" noRot="1" noChangeAspect="1" noChangeArrowheads="1" noTextEdit="1"/>
          </p:cNvSpPr>
          <p:nvPr>
            <p:ph type="sldImg"/>
          </p:nvPr>
        </p:nvSpPr>
        <p:spPr>
          <a:ln/>
        </p:spPr>
      </p:sp>
      <p:sp>
        <p:nvSpPr>
          <p:cNvPr id="1831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8093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B7698C-D429-8C4A-A8E8-93262A6EB9BE}" type="slidenum">
              <a:rPr lang="en-US"/>
              <a:pPr/>
              <a:t>26</a:t>
            </a:fld>
            <a:endParaRPr lang="en-US"/>
          </a:p>
        </p:txBody>
      </p:sp>
      <p:sp>
        <p:nvSpPr>
          <p:cNvPr id="1832962" name="Rectangle 2"/>
          <p:cNvSpPr>
            <a:spLocks noGrp="1" noRot="1" noChangeAspect="1" noChangeArrowheads="1" noTextEdit="1"/>
          </p:cNvSpPr>
          <p:nvPr>
            <p:ph type="sldImg"/>
          </p:nvPr>
        </p:nvSpPr>
        <p:spPr>
          <a:ln/>
        </p:spPr>
      </p:sp>
      <p:sp>
        <p:nvSpPr>
          <p:cNvPr id="1832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61353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837D08-EF40-6F4B-AF68-0405421BE2FC}" type="slidenum">
              <a:rPr lang="en-US"/>
              <a:pPr/>
              <a:t>27</a:t>
            </a:fld>
            <a:endParaRPr lang="en-US"/>
          </a:p>
        </p:txBody>
      </p:sp>
      <p:sp>
        <p:nvSpPr>
          <p:cNvPr id="1833986" name="Rectangle 2"/>
          <p:cNvSpPr>
            <a:spLocks noGrp="1" noRot="1" noChangeAspect="1" noChangeArrowheads="1" noTextEdit="1"/>
          </p:cNvSpPr>
          <p:nvPr>
            <p:ph type="sldImg"/>
          </p:nvPr>
        </p:nvSpPr>
        <p:spPr>
          <a:ln/>
        </p:spPr>
      </p:sp>
      <p:sp>
        <p:nvSpPr>
          <p:cNvPr id="1833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60725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4C7ADE-0C74-4A45-93E4-79C64766997A}" type="slidenum">
              <a:rPr lang="en-US"/>
              <a:pPr/>
              <a:t>28</a:t>
            </a:fld>
            <a:endParaRPr lang="en-US"/>
          </a:p>
        </p:txBody>
      </p:sp>
      <p:sp>
        <p:nvSpPr>
          <p:cNvPr id="1835010" name="Rectangle 2"/>
          <p:cNvSpPr>
            <a:spLocks noGrp="1" noRot="1" noChangeAspect="1" noChangeArrowheads="1" noTextEdit="1"/>
          </p:cNvSpPr>
          <p:nvPr>
            <p:ph type="sldImg"/>
          </p:nvPr>
        </p:nvSpPr>
        <p:spPr>
          <a:ln/>
        </p:spPr>
      </p:sp>
      <p:sp>
        <p:nvSpPr>
          <p:cNvPr id="1835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01068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8917D2-7D9E-CC48-A14C-021F9D3AB9EE}" type="slidenum">
              <a:rPr lang="en-US"/>
              <a:pPr/>
              <a:t>29</a:t>
            </a:fld>
            <a:endParaRPr lang="en-US"/>
          </a:p>
        </p:txBody>
      </p:sp>
      <p:sp>
        <p:nvSpPr>
          <p:cNvPr id="1837058" name="Rectangle 2"/>
          <p:cNvSpPr>
            <a:spLocks noGrp="1" noRot="1" noChangeAspect="1" noChangeArrowheads="1" noTextEdit="1"/>
          </p:cNvSpPr>
          <p:nvPr>
            <p:ph type="sldImg"/>
          </p:nvPr>
        </p:nvSpPr>
        <p:spPr>
          <a:ln/>
        </p:spPr>
      </p:sp>
      <p:sp>
        <p:nvSpPr>
          <p:cNvPr id="18370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9196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46</a:t>
            </a:fld>
            <a:endParaRPr lang="en-US">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58574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053bb14a9_0_27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g2053bb14a9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4118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AE9FE5-0E09-B24B-A58E-00C9F0A0385C}" type="slidenum">
              <a:rPr lang="en-US"/>
              <a:pPr/>
              <a:t>7</a:t>
            </a:fld>
            <a:endParaRPr lang="en-US"/>
          </a:p>
        </p:txBody>
      </p:sp>
      <p:sp>
        <p:nvSpPr>
          <p:cNvPr id="1813506" name="Rectangle 2"/>
          <p:cNvSpPr>
            <a:spLocks noGrp="1" noRot="1" noChangeAspect="1" noChangeArrowheads="1" noTextEdit="1"/>
          </p:cNvSpPr>
          <p:nvPr>
            <p:ph type="sldImg"/>
          </p:nvPr>
        </p:nvSpPr>
        <p:spPr>
          <a:ln/>
        </p:spPr>
      </p:sp>
      <p:sp>
        <p:nvSpPr>
          <p:cNvPr id="1813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81144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7fd38c9d3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7fd38c9d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57fd38c9d3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extLst>
      <p:ext uri="{BB962C8B-B14F-4D97-AF65-F5344CB8AC3E}">
        <p14:creationId xmlns:p14="http://schemas.microsoft.com/office/powerpoint/2010/main" val="3464262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7fd38c9d3_0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57fd38c9d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153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69</a:t>
            </a:fld>
            <a:endParaRPr lang="en-US">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42820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06B3D3-EF13-A940-83F5-0902FDB0B496}" type="slidenum">
              <a:rPr lang="en-US"/>
              <a:pPr/>
              <a:t>8</a:t>
            </a:fld>
            <a:endParaRPr lang="en-US"/>
          </a:p>
        </p:txBody>
      </p:sp>
      <p:sp>
        <p:nvSpPr>
          <p:cNvPr id="1814530" name="Rectangle 2"/>
          <p:cNvSpPr>
            <a:spLocks noGrp="1" noRot="1" noChangeAspect="1" noChangeArrowheads="1" noTextEdit="1"/>
          </p:cNvSpPr>
          <p:nvPr>
            <p:ph type="sldImg"/>
          </p:nvPr>
        </p:nvSpPr>
        <p:spPr>
          <a:ln/>
        </p:spPr>
      </p:sp>
      <p:sp>
        <p:nvSpPr>
          <p:cNvPr id="1814531" name="Rectangle 3"/>
          <p:cNvSpPr>
            <a:spLocks noGrp="1" noChangeArrowheads="1"/>
          </p:cNvSpPr>
          <p:nvPr>
            <p:ph type="body" idx="1"/>
          </p:nvPr>
        </p:nvSpPr>
        <p:spPr/>
        <p:txBody>
          <a:bodyPr/>
          <a:lstStyle/>
          <a:p>
            <a:r>
              <a:rPr lang="en-US" dirty="0"/>
              <a:t>Ws are weights</a:t>
            </a:r>
            <a:r>
              <a:rPr lang="en-US" baseline="0" dirty="0"/>
              <a:t> on inputs, not inputs.</a:t>
            </a:r>
          </a:p>
          <a:p>
            <a:r>
              <a:rPr lang="en-US" baseline="0" dirty="0"/>
              <a:t>Add all weighted inputs and see if &gt;0</a:t>
            </a:r>
            <a:endParaRPr lang="en-US" dirty="0"/>
          </a:p>
        </p:txBody>
      </p:sp>
    </p:spTree>
    <p:extLst>
      <p:ext uri="{BB962C8B-B14F-4D97-AF65-F5344CB8AC3E}">
        <p14:creationId xmlns:p14="http://schemas.microsoft.com/office/powerpoint/2010/main" val="4156632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11D3EB-96CB-B042-8FF0-49F8D571143C}" type="slidenum">
              <a:rPr lang="en-US"/>
              <a:pPr/>
              <a:t>9</a:t>
            </a:fld>
            <a:endParaRPr lang="en-US"/>
          </a:p>
        </p:txBody>
      </p:sp>
      <p:sp>
        <p:nvSpPr>
          <p:cNvPr id="1815554" name="Rectangle 2"/>
          <p:cNvSpPr>
            <a:spLocks noGrp="1" noRot="1" noChangeAspect="1" noChangeArrowheads="1" noTextEdit="1"/>
          </p:cNvSpPr>
          <p:nvPr>
            <p:ph type="sldImg"/>
          </p:nvPr>
        </p:nvSpPr>
        <p:spPr>
          <a:ln/>
        </p:spPr>
      </p:sp>
      <p:sp>
        <p:nvSpPr>
          <p:cNvPr id="1815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6140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F15049-6ACE-BA40-AC4E-D02FF33F6BC6}" type="slidenum">
              <a:rPr lang="en-US"/>
              <a:pPr/>
              <a:t>10</a:t>
            </a:fld>
            <a:endParaRPr lang="en-US"/>
          </a:p>
        </p:txBody>
      </p:sp>
      <p:sp>
        <p:nvSpPr>
          <p:cNvPr id="1816578" name="Rectangle 2"/>
          <p:cNvSpPr>
            <a:spLocks noGrp="1" noRot="1" noChangeAspect="1" noChangeArrowheads="1" noTextEdit="1"/>
          </p:cNvSpPr>
          <p:nvPr>
            <p:ph type="sldImg"/>
          </p:nvPr>
        </p:nvSpPr>
        <p:spPr>
          <a:ln/>
        </p:spPr>
      </p:sp>
      <p:sp>
        <p:nvSpPr>
          <p:cNvPr id="1816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24945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939F3F-8F29-CE47-B19A-9374FE986246}" type="slidenum">
              <a:rPr lang="en-US"/>
              <a:pPr/>
              <a:t>11</a:t>
            </a:fld>
            <a:endParaRPr lang="en-US"/>
          </a:p>
        </p:txBody>
      </p:sp>
      <p:sp>
        <p:nvSpPr>
          <p:cNvPr id="1819650" name="Rectangle 2"/>
          <p:cNvSpPr>
            <a:spLocks noGrp="1" noRot="1" noChangeAspect="1" noChangeArrowheads="1" noTextEdit="1"/>
          </p:cNvSpPr>
          <p:nvPr>
            <p:ph type="sldImg"/>
          </p:nvPr>
        </p:nvSpPr>
        <p:spPr>
          <a:ln/>
        </p:spPr>
      </p:sp>
      <p:sp>
        <p:nvSpPr>
          <p:cNvPr id="18196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58249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329BF8-31C9-4F48-AB34-1F8A739EC84C}" type="slidenum">
              <a:rPr lang="en-US"/>
              <a:pPr/>
              <a:t>13</a:t>
            </a:fld>
            <a:endParaRPr lang="en-US"/>
          </a:p>
        </p:txBody>
      </p:sp>
      <p:sp>
        <p:nvSpPr>
          <p:cNvPr id="1820674" name="Rectangle 2"/>
          <p:cNvSpPr>
            <a:spLocks noGrp="1" noRot="1" noChangeAspect="1" noChangeArrowheads="1" noTextEdit="1"/>
          </p:cNvSpPr>
          <p:nvPr>
            <p:ph type="sldImg"/>
          </p:nvPr>
        </p:nvSpPr>
        <p:spPr>
          <a:ln/>
        </p:spPr>
      </p:sp>
      <p:sp>
        <p:nvSpPr>
          <p:cNvPr id="1820675" name="Rectangle 3"/>
          <p:cNvSpPr>
            <a:spLocks noGrp="1" noChangeArrowheads="1"/>
          </p:cNvSpPr>
          <p:nvPr>
            <p:ph type="body" idx="1"/>
          </p:nvPr>
        </p:nvSpPr>
        <p:spPr/>
        <p:txBody>
          <a:bodyPr/>
          <a:lstStyle/>
          <a:p>
            <a:r>
              <a:rPr lang="en-US"/>
              <a:t>y is the correct value on example x</a:t>
            </a:r>
          </a:p>
          <a:p>
            <a:r>
              <a:rPr lang="en-US"/>
              <a:t>out is the output of the neuron on example x</a:t>
            </a:r>
          </a:p>
          <a:p>
            <a:r>
              <a:rPr lang="en-US" sz="1000">
                <a:sym typeface="Symbol" charset="2"/>
              </a:rPr>
              <a:t></a:t>
            </a:r>
            <a:r>
              <a:rPr lang="en-US"/>
              <a:t> is the learning rate</a:t>
            </a:r>
          </a:p>
          <a:p>
            <a:r>
              <a:rPr lang="en-US"/>
              <a:t>x</a:t>
            </a:r>
            <a:r>
              <a:rPr lang="en-US" baseline="-25000"/>
              <a:t>j</a:t>
            </a:r>
            <a:r>
              <a:rPr lang="en-US"/>
              <a:t> is the value of the jth input to x (only modify weight if it actually contributed)</a:t>
            </a:r>
          </a:p>
          <a:p>
            <a:r>
              <a:rPr lang="en-US"/>
              <a:t>Modify weight according to the degree of error</a:t>
            </a:r>
          </a:p>
        </p:txBody>
      </p:sp>
    </p:spTree>
    <p:extLst>
      <p:ext uri="{BB962C8B-B14F-4D97-AF65-F5344CB8AC3E}">
        <p14:creationId xmlns:p14="http://schemas.microsoft.com/office/powerpoint/2010/main" val="177680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053bb14a9_0_1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2053bb14a9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715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DE807A-5A6E-0A46-AC02-A3CEF785440D}" type="slidenum">
              <a:rPr lang="en-US"/>
              <a:pPr/>
              <a:t>15</a:t>
            </a:fld>
            <a:endParaRPr lang="en-US"/>
          </a:p>
        </p:txBody>
      </p:sp>
      <p:sp>
        <p:nvSpPr>
          <p:cNvPr id="1822722" name="Rectangle 2"/>
          <p:cNvSpPr>
            <a:spLocks noGrp="1" noRot="1" noChangeAspect="1" noChangeArrowheads="1" noTextEdit="1"/>
          </p:cNvSpPr>
          <p:nvPr>
            <p:ph type="sldImg"/>
          </p:nvPr>
        </p:nvSpPr>
        <p:spPr>
          <a:ln/>
        </p:spPr>
      </p:sp>
      <p:sp>
        <p:nvSpPr>
          <p:cNvPr id="18227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382329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lvl1pPr>
              <a:defRPr cap="all" baseline="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5" name="Picture 7">
            <a:extLst>
              <a:ext uri="{FF2B5EF4-FFF2-40B4-BE49-F238E27FC236}">
                <a16:creationId xmlns:a16="http://schemas.microsoft.com/office/drawing/2014/main" id="{920DA40D-FB8B-AD4F-B87E-E1E37E63225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897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5745" y="4800600"/>
            <a:ext cx="10972800" cy="566738"/>
          </a:xfrm>
        </p:spPr>
        <p:txBody>
          <a:bodyPr anchor="b"/>
          <a:lstStyle>
            <a:lvl1pPr algn="l">
              <a:defRPr sz="2000" b="0" i="0" baseline="0"/>
            </a:lvl1pPr>
          </a:lstStyle>
          <a:p>
            <a:r>
              <a:rPr lang="en-US"/>
              <a:t>Click to edit Master title style</a:t>
            </a:r>
            <a:endParaRPr lang="en-US" dirty="0"/>
          </a:p>
        </p:txBody>
      </p:sp>
      <p:sp>
        <p:nvSpPr>
          <p:cNvPr id="3" name="Picture Placeholder 2"/>
          <p:cNvSpPr>
            <a:spLocks noGrp="1"/>
          </p:cNvSpPr>
          <p:nvPr>
            <p:ph type="pic" idx="1"/>
          </p:nvPr>
        </p:nvSpPr>
        <p:spPr>
          <a:xfrm>
            <a:off x="595745" y="612775"/>
            <a:ext cx="109728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595745" y="5367338"/>
            <a:ext cx="10972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40653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7">
            <a:extLst>
              <a:ext uri="{FF2B5EF4-FFF2-40B4-BE49-F238E27FC236}">
                <a16:creationId xmlns:a16="http://schemas.microsoft.com/office/drawing/2014/main" id="{BFC3EAB5-05DC-6E45-B6DE-5D6DF926DAF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2323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5" name="Picture 7">
            <a:extLst>
              <a:ext uri="{FF2B5EF4-FFF2-40B4-BE49-F238E27FC236}">
                <a16:creationId xmlns:a16="http://schemas.microsoft.com/office/drawing/2014/main" id="{730968C9-9258-CC43-A070-A065DA3A9D0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366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2BC1AC74-C21C-3749-AE24-7D6B4C2FB0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Autofit/>
          </a:bodyPr>
          <a:lstStyle>
            <a:lvl1pPr>
              <a:defRPr sz="3600" b="0" i="0" baseline="0"/>
            </a:lvl1pPr>
          </a:lstStyle>
          <a:p>
            <a:r>
              <a:rPr lang="en-US"/>
              <a:t>Click to edit Master title style</a:t>
            </a:r>
            <a:endParaRPr lang="en-US" dirty="0"/>
          </a:p>
        </p:txBody>
      </p:sp>
      <p:sp>
        <p:nvSpPr>
          <p:cNvPr id="3" name="Content Placeholder 2"/>
          <p:cNvSpPr>
            <a:spLocks noGrp="1"/>
          </p:cNvSpPr>
          <p:nvPr>
            <p:ph idx="1"/>
          </p:nvPr>
        </p:nvSpPr>
        <p:spPr>
          <a:xfrm>
            <a:off x="609601" y="1146051"/>
            <a:ext cx="10980929" cy="4980115"/>
          </a:xfrm>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95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43587"/>
            <a:ext cx="5384800" cy="488257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43587"/>
            <a:ext cx="5384800" cy="488257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7">
            <a:extLst>
              <a:ext uri="{FF2B5EF4-FFF2-40B4-BE49-F238E27FC236}">
                <a16:creationId xmlns:a16="http://schemas.microsoft.com/office/drawing/2014/main" id="{7F8C0F07-F0D1-5740-9676-D8D492CDE05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186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254697"/>
            <a:ext cx="5386917" cy="639762"/>
          </a:xfrm>
        </p:spPr>
        <p:txBody>
          <a:bodyPr anchor="b"/>
          <a:lstStyle>
            <a:lvl1pPr marL="0" indent="0">
              <a:buNone/>
              <a:defRPr sz="2400" b="0" i="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999491"/>
            <a:ext cx="5386917" cy="41266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254697"/>
            <a:ext cx="5389033" cy="639762"/>
          </a:xfrm>
        </p:spPr>
        <p:txBody>
          <a:bodyPr anchor="b"/>
          <a:lstStyle>
            <a:lvl1pPr marL="0" indent="0">
              <a:buNone/>
              <a:defRPr sz="2400" b="0" i="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1999491"/>
            <a:ext cx="5389033" cy="41266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A09057B1-FB80-8E45-BB10-38BEF596C4C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087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saic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4B6DEB-D45B-2841-A511-5F80844752A9}"/>
              </a:ext>
            </a:extLst>
          </p:cNvPr>
          <p:cNvSpPr>
            <a:spLocks noChangeAspect="1"/>
          </p:cNvSpPr>
          <p:nvPr/>
        </p:nvSpPr>
        <p:spPr>
          <a:xfrm>
            <a:off x="7539038" y="2733675"/>
            <a:ext cx="2255837" cy="1636713"/>
          </a:xfrm>
          <a:prstGeom prst="rect">
            <a:avLst/>
          </a:prstGeom>
          <a:solidFill>
            <a:srgbClr val="8E0000">
              <a:alpha val="80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6E61C917-1092-9C4E-8D2D-CAEFE7CDF994}"/>
              </a:ext>
            </a:extLst>
          </p:cNvPr>
          <p:cNvSpPr>
            <a:spLocks noChangeAspect="1"/>
          </p:cNvSpPr>
          <p:nvPr/>
        </p:nvSpPr>
        <p:spPr>
          <a:xfrm>
            <a:off x="9936163" y="4497388"/>
            <a:ext cx="2252662" cy="1638300"/>
          </a:xfrm>
          <a:prstGeom prst="rect">
            <a:avLst/>
          </a:prstGeom>
          <a:solidFill>
            <a:srgbClr val="8E00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7105CD57-686B-2640-873C-83B49F0B7AF0}"/>
              </a:ext>
            </a:extLst>
          </p:cNvPr>
          <p:cNvSpPr>
            <a:spLocks noChangeAspect="1"/>
          </p:cNvSpPr>
          <p:nvPr/>
        </p:nvSpPr>
        <p:spPr>
          <a:xfrm>
            <a:off x="9936163" y="971550"/>
            <a:ext cx="2252662" cy="1636713"/>
          </a:xfrm>
          <a:prstGeom prst="rect">
            <a:avLst/>
          </a:prstGeom>
          <a:solidFill>
            <a:srgbClr val="8E0000">
              <a:alpha val="80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 name="Picture 10">
            <a:extLst>
              <a:ext uri="{FF2B5EF4-FFF2-40B4-BE49-F238E27FC236}">
                <a16:creationId xmlns:a16="http://schemas.microsoft.com/office/drawing/2014/main" id="{811919EB-3014-AA47-9173-93B7C1BBAD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8350" y="96838"/>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Picture Placeholder 21"/>
          <p:cNvSpPr>
            <a:spLocks noGrp="1" noChangeAspect="1"/>
          </p:cNvSpPr>
          <p:nvPr>
            <p:ph type="pic" sz="quarter" idx="15"/>
          </p:nvPr>
        </p:nvSpPr>
        <p:spPr>
          <a:xfrm>
            <a:off x="7538375" y="4496738"/>
            <a:ext cx="2253380" cy="1638935"/>
          </a:xfrm>
        </p:spPr>
        <p:txBody>
          <a:bodyPr rtlCol="0" anchor="ctr">
            <a:normAutofit/>
          </a:bodyPr>
          <a:lstStyle>
            <a:lvl1pPr marL="0" indent="0" algn="ctr">
              <a:buFontTx/>
              <a:buNone/>
              <a:defRPr sz="1400"/>
            </a:lvl1pPr>
          </a:lstStyle>
          <a:p>
            <a:pPr lvl="0"/>
            <a:r>
              <a:rPr lang="en-US" noProof="0"/>
              <a:t>Click icon to add picture</a:t>
            </a:r>
          </a:p>
        </p:txBody>
      </p:sp>
      <p:sp>
        <p:nvSpPr>
          <p:cNvPr id="39" name="Picture Placeholder 21"/>
          <p:cNvSpPr>
            <a:spLocks noGrp="1" noChangeAspect="1"/>
          </p:cNvSpPr>
          <p:nvPr>
            <p:ph type="pic" sz="quarter" idx="16"/>
          </p:nvPr>
        </p:nvSpPr>
        <p:spPr>
          <a:xfrm>
            <a:off x="7538375" y="971967"/>
            <a:ext cx="2253380" cy="1635750"/>
          </a:xfrm>
        </p:spPr>
        <p:txBody>
          <a:bodyPr rtlCol="0" anchor="ctr">
            <a:normAutofit/>
          </a:bodyPr>
          <a:lstStyle>
            <a:lvl1pPr marL="0" indent="0" algn="ctr">
              <a:buFontTx/>
              <a:buNone/>
              <a:defRPr sz="1400"/>
            </a:lvl1pPr>
          </a:lstStyle>
          <a:p>
            <a:pPr lvl="0"/>
            <a:r>
              <a:rPr lang="en-US" noProof="0"/>
              <a:t>Click icon to add picture</a:t>
            </a:r>
            <a:endParaRPr lang="en-US" noProof="0" dirty="0"/>
          </a:p>
        </p:txBody>
      </p:sp>
      <p:sp>
        <p:nvSpPr>
          <p:cNvPr id="40" name="Picture Placeholder 21"/>
          <p:cNvSpPr>
            <a:spLocks noGrp="1" noChangeAspect="1"/>
          </p:cNvSpPr>
          <p:nvPr>
            <p:ph type="pic" sz="quarter" idx="17"/>
          </p:nvPr>
        </p:nvSpPr>
        <p:spPr>
          <a:xfrm>
            <a:off x="9936127" y="2733854"/>
            <a:ext cx="2253380" cy="1637841"/>
          </a:xfrm>
        </p:spPr>
        <p:txBody>
          <a:bodyPr rtlCol="0" anchor="ctr">
            <a:normAutofit/>
          </a:bodyPr>
          <a:lstStyle>
            <a:lvl1pPr marL="0" indent="0" algn="ctr">
              <a:buFontTx/>
              <a:buNone/>
              <a:defRPr sz="1400"/>
            </a:lvl1pPr>
          </a:lstStyle>
          <a:p>
            <a:pPr lvl="0"/>
            <a:r>
              <a:rPr lang="en-US" noProof="0"/>
              <a:t>Click icon to add picture</a:t>
            </a:r>
            <a:endParaRPr lang="en-US" noProof="0" dirty="0"/>
          </a:p>
        </p:txBody>
      </p:sp>
      <p:sp>
        <p:nvSpPr>
          <p:cNvPr id="22" name="Content Placeholder 2"/>
          <p:cNvSpPr>
            <a:spLocks noGrp="1"/>
          </p:cNvSpPr>
          <p:nvPr>
            <p:ph sz="half" idx="1"/>
          </p:nvPr>
        </p:nvSpPr>
        <p:spPr>
          <a:xfrm>
            <a:off x="630135" y="981113"/>
            <a:ext cx="6500261" cy="51637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7DE0505-C857-7849-A226-27828C0AD278}"/>
              </a:ext>
            </a:extLst>
          </p:cNvPr>
          <p:cNvSpPr>
            <a:spLocks noGrp="1"/>
          </p:cNvSpPr>
          <p:nvPr>
            <p:ph type="title"/>
          </p:nvPr>
        </p:nvSpPr>
        <p:spPr>
          <a:xfrm>
            <a:off x="609600" y="219774"/>
            <a:ext cx="10260064" cy="639762"/>
          </a:xfrm>
          <a:prstGeom prst="rect">
            <a:avLst/>
          </a:prstGeom>
        </p:spPr>
        <p:txBody>
          <a:bodyPr rtlCol="0">
            <a:noAutofit/>
          </a:bodyPr>
          <a:lstStyle/>
          <a:p>
            <a:r>
              <a:rPr lang="en-US"/>
              <a:t>Click to edit Master title style</a:t>
            </a:r>
            <a:endParaRPr lang="en-US" dirty="0"/>
          </a:p>
        </p:txBody>
      </p:sp>
    </p:spTree>
    <p:extLst>
      <p:ext uri="{BB962C8B-B14F-4D97-AF65-F5344CB8AC3E}">
        <p14:creationId xmlns:p14="http://schemas.microsoft.com/office/powerpoint/2010/main" val="362126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7">
            <a:extLst>
              <a:ext uri="{FF2B5EF4-FFF2-40B4-BE49-F238E27FC236}">
                <a16:creationId xmlns:a16="http://schemas.microsoft.com/office/drawing/2014/main" id="{AC01FE60-F77D-EB45-8BCC-399A9441345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757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369F3B0C-A77E-384B-9CDC-5B4074792AD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25200" y="825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96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0" i="0" baseline="0"/>
            </a:lvl1pPr>
          </a:lstStyle>
          <a:p>
            <a:r>
              <a:rPr lang="en-US"/>
              <a:t>Click to edit Master title style</a:t>
            </a:r>
            <a:endParaRPr lang="en-US" dirty="0"/>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7999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6E8063F-FF54-2C42-9074-249F093F0F14}"/>
              </a:ext>
            </a:extLst>
          </p:cNvPr>
          <p:cNvSpPr>
            <a:spLocks noGrp="1" noChangeArrowheads="1"/>
          </p:cNvSpPr>
          <p:nvPr>
            <p:ph type="title"/>
          </p:nvPr>
        </p:nvSpPr>
        <p:spPr bwMode="auto">
          <a:xfrm>
            <a:off x="609600" y="219075"/>
            <a:ext cx="10260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3826ABE-7AC2-964C-B23C-50BFE3D15F35}"/>
              </a:ext>
            </a:extLst>
          </p:cNvPr>
          <p:cNvSpPr>
            <a:spLocks noGrp="1" noChangeArrowheads="1"/>
          </p:cNvSpPr>
          <p:nvPr>
            <p:ph type="body" idx="1"/>
          </p:nvPr>
        </p:nvSpPr>
        <p:spPr bwMode="auto">
          <a:xfrm>
            <a:off x="609600" y="1143000"/>
            <a:ext cx="109728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cxnSp>
        <p:nvCxnSpPr>
          <p:cNvPr id="7" name="Straight Connector 6">
            <a:extLst>
              <a:ext uri="{FF2B5EF4-FFF2-40B4-BE49-F238E27FC236}">
                <a16:creationId xmlns:a16="http://schemas.microsoft.com/office/drawing/2014/main" id="{654C5577-999F-D443-8D74-F17A42D908A0}"/>
              </a:ext>
            </a:extLst>
          </p:cNvPr>
          <p:cNvCxnSpPr/>
          <p:nvPr/>
        </p:nvCxnSpPr>
        <p:spPr>
          <a:xfrm>
            <a:off x="0" y="6223000"/>
            <a:ext cx="12192000" cy="0"/>
          </a:xfrm>
          <a:prstGeom prst="line">
            <a:avLst/>
          </a:prstGeom>
          <a:ln w="28575">
            <a:solidFill>
              <a:srgbClr val="8E0000"/>
            </a:solidFill>
          </a:ln>
        </p:spPr>
        <p:style>
          <a:lnRef idx="1">
            <a:schemeClr val="accent2"/>
          </a:lnRef>
          <a:fillRef idx="0">
            <a:schemeClr val="accent2"/>
          </a:fillRef>
          <a:effectRef idx="0">
            <a:schemeClr val="accent2"/>
          </a:effectRef>
          <a:fontRef idx="minor">
            <a:schemeClr val="tx1"/>
          </a:fontRef>
        </p:style>
      </p:cxnSp>
      <p:sp>
        <p:nvSpPr>
          <p:cNvPr id="1030" name="TextBox 3">
            <a:extLst>
              <a:ext uri="{FF2B5EF4-FFF2-40B4-BE49-F238E27FC236}">
                <a16:creationId xmlns:a16="http://schemas.microsoft.com/office/drawing/2014/main" id="{0F26B872-A2F4-2141-A68E-D9BF6CF492D4}"/>
              </a:ext>
            </a:extLst>
          </p:cNvPr>
          <p:cNvSpPr txBox="1">
            <a:spLocks noChangeArrowheads="1"/>
          </p:cNvSpPr>
          <p:nvPr/>
        </p:nvSpPr>
        <p:spPr bwMode="auto">
          <a:xfrm>
            <a:off x="430213" y="6284913"/>
            <a:ext cx="6007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i="1">
                <a:solidFill>
                  <a:srgbClr val="8E0000"/>
                </a:solidFill>
                <a:latin typeface="Adobe Caslon Pro" panose="0205050205050A020403" pitchFamily="18" charset="77"/>
              </a:rPr>
              <a:t>Information Sciences Institute</a:t>
            </a:r>
          </a:p>
        </p:txBody>
      </p:sp>
      <p:pic>
        <p:nvPicPr>
          <p:cNvPr id="3" name="Picture 2">
            <a:extLst>
              <a:ext uri="{FF2B5EF4-FFF2-40B4-BE49-F238E27FC236}">
                <a16:creationId xmlns:a16="http://schemas.microsoft.com/office/drawing/2014/main" id="{0492C65F-F945-A545-8DC5-2B45F3615D59}"/>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t="6665" b="13334"/>
          <a:stretch/>
        </p:blipFill>
        <p:spPr>
          <a:xfrm>
            <a:off x="10005655" y="6262839"/>
            <a:ext cx="1965960" cy="548640"/>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77" r:id="rId9"/>
    <p:sldLayoutId id="2147483678" r:id="rId10"/>
    <p:sldLayoutId id="2147483687" r:id="rId11"/>
  </p:sldLayoutIdLst>
  <p:hf hdr="0" ftr="0" dt="0"/>
  <p:txStyles>
    <p:titleStyle>
      <a:lvl1pPr algn="ctr" rtl="0" eaLnBrk="1" fontAlgn="base" hangingPunct="1">
        <a:spcBef>
          <a:spcPct val="0"/>
        </a:spcBef>
        <a:spcAft>
          <a:spcPct val="0"/>
        </a:spcAft>
        <a:defRPr sz="36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anose="020F0502020204030204" pitchFamily="34" charset="0"/>
        </a:defRPr>
      </a:lvl2pPr>
      <a:lvl3pPr algn="ctr" rtl="0" eaLnBrk="1" fontAlgn="base" hangingPunct="1">
        <a:spcBef>
          <a:spcPct val="0"/>
        </a:spcBef>
        <a:spcAft>
          <a:spcPct val="0"/>
        </a:spcAft>
        <a:defRPr sz="3600">
          <a:solidFill>
            <a:schemeClr val="tx1"/>
          </a:solidFill>
          <a:latin typeface="Calibri" panose="020F0502020204030204" pitchFamily="34" charset="0"/>
        </a:defRPr>
      </a:lvl3pPr>
      <a:lvl4pPr algn="ctr" rtl="0" eaLnBrk="1" fontAlgn="base" hangingPunct="1">
        <a:spcBef>
          <a:spcPct val="0"/>
        </a:spcBef>
        <a:spcAft>
          <a:spcPct val="0"/>
        </a:spcAft>
        <a:defRPr sz="3600">
          <a:solidFill>
            <a:schemeClr val="tx1"/>
          </a:solidFill>
          <a:latin typeface="Calibri" panose="020F0502020204030204" pitchFamily="34" charset="0"/>
        </a:defRPr>
      </a:lvl4pPr>
      <a:lvl5pPr algn="ctr" rtl="0" eaLnBrk="1" fontAlgn="base" hangingPunct="1">
        <a:spcBef>
          <a:spcPct val="0"/>
        </a:spcBef>
        <a:spcAft>
          <a:spcPct val="0"/>
        </a:spcAft>
        <a:defRPr sz="3600">
          <a:solidFill>
            <a:schemeClr val="tx1"/>
          </a:solidFill>
          <a:latin typeface="Calibri" panose="020F0502020204030204" pitchFamily="34" charset="0"/>
        </a:defRPr>
      </a:lvl5pPr>
      <a:lvl6pPr marL="457200" algn="ctr" rtl="0" eaLnBrk="1" fontAlgn="base" hangingPunct="1">
        <a:spcBef>
          <a:spcPct val="0"/>
        </a:spcBef>
        <a:spcAft>
          <a:spcPct val="0"/>
        </a:spcAft>
        <a:defRPr sz="3600">
          <a:solidFill>
            <a:schemeClr val="tx1"/>
          </a:solidFill>
          <a:latin typeface="Calibri" panose="020F0502020204030204" pitchFamily="34" charset="0"/>
        </a:defRPr>
      </a:lvl6pPr>
      <a:lvl7pPr marL="914400" algn="ctr" rtl="0" eaLnBrk="1" fontAlgn="base" hangingPunct="1">
        <a:spcBef>
          <a:spcPct val="0"/>
        </a:spcBef>
        <a:spcAft>
          <a:spcPct val="0"/>
        </a:spcAft>
        <a:defRPr sz="3600">
          <a:solidFill>
            <a:schemeClr val="tx1"/>
          </a:solidFill>
          <a:latin typeface="Calibri" panose="020F0502020204030204" pitchFamily="34" charset="0"/>
        </a:defRPr>
      </a:lvl7pPr>
      <a:lvl8pPr marL="1371600" algn="ctr" rtl="0" eaLnBrk="1" fontAlgn="base" hangingPunct="1">
        <a:spcBef>
          <a:spcPct val="0"/>
        </a:spcBef>
        <a:spcAft>
          <a:spcPct val="0"/>
        </a:spcAft>
        <a:defRPr sz="3600">
          <a:solidFill>
            <a:schemeClr val="tx1"/>
          </a:solidFill>
          <a:latin typeface="Calibri" panose="020F0502020204030204" pitchFamily="34" charset="0"/>
        </a:defRPr>
      </a:lvl8pPr>
      <a:lvl9pPr marL="1828800" algn="ctr" rtl="0" eaLnBrk="1" fontAlgn="base" hangingPunct="1">
        <a:spcBef>
          <a:spcPct val="0"/>
        </a:spcBef>
        <a:spcAft>
          <a:spcPct val="0"/>
        </a:spcAft>
        <a:defRPr sz="3600">
          <a:solidFill>
            <a:schemeClr val="tx1"/>
          </a:solidFill>
          <a:latin typeface="Calibri" panose="020F050202020403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emf"/></Relationships>
</file>

<file path=ppt/slides/_rels/slide24.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43.emf"/><Relationship Id="rId5" Type="http://schemas.openxmlformats.org/officeDocument/2006/relationships/oleObject" Target="../embeddings/oleObject3.bin"/><Relationship Id="rId4" Type="http://schemas.openxmlformats.org/officeDocument/2006/relationships/image" Target="../media/image42.emf"/><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45.emf"/><Relationship Id="rId5" Type="http://schemas.openxmlformats.org/officeDocument/2006/relationships/oleObject" Target="../embeddings/oleObject5.bin"/><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iki.analytica.com/index.php?title=File%3ANormal(0,1).png"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playground.tensorflow.org/" TargetMode="Externa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neuron.yale.edu/" TargetMode="Externa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diwww.epfl.ch/~gerstner/SPNM/SPNM.html"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206AAB6-2A51-3A4C-98F9-A05BDA609880}"/>
              </a:ext>
            </a:extLst>
          </p:cNvPr>
          <p:cNvSpPr>
            <a:spLocks noGrp="1"/>
          </p:cNvSpPr>
          <p:nvPr>
            <p:ph type="ctrTitle"/>
          </p:nvPr>
        </p:nvSpPr>
        <p:spPr>
          <a:xfrm>
            <a:off x="914400" y="2130425"/>
            <a:ext cx="10363200" cy="1470025"/>
          </a:xfrm>
        </p:spPr>
        <p:txBody>
          <a:bodyPr rtlCol="0">
            <a:noAutofit/>
          </a:bodyPr>
          <a:lstStyle/>
          <a:p>
            <a:pPr fontAlgn="auto">
              <a:spcAft>
                <a:spcPts val="0"/>
              </a:spcAft>
              <a:defRPr/>
            </a:pPr>
            <a:r>
              <a:rPr lang="en-US" dirty="0"/>
              <a:t>Neural Networks</a:t>
            </a:r>
          </a:p>
        </p:txBody>
      </p:sp>
      <p:sp>
        <p:nvSpPr>
          <p:cNvPr id="12" name="Subtitle 11">
            <a:extLst>
              <a:ext uri="{FF2B5EF4-FFF2-40B4-BE49-F238E27FC236}">
                <a16:creationId xmlns:a16="http://schemas.microsoft.com/office/drawing/2014/main" id="{7A339DD4-4021-644E-91FF-1714EFACBC1D}"/>
              </a:ext>
            </a:extLst>
          </p:cNvPr>
          <p:cNvSpPr>
            <a:spLocks noGrp="1"/>
          </p:cNvSpPr>
          <p:nvPr>
            <p:ph type="subTitle" idx="1"/>
          </p:nvPr>
        </p:nvSpPr>
        <p:spPr/>
        <p:txBody>
          <a:bodyPr rtlCol="0">
            <a:normAutofit/>
          </a:bodyPr>
          <a:lstStyle/>
          <a:p>
            <a:pPr fontAlgn="auto">
              <a:spcAft>
                <a:spcPts val="0"/>
              </a:spcAft>
              <a:defRPr/>
            </a:pPr>
            <a:r>
              <a:rPr lang="en-US" dirty="0"/>
              <a:t>Keith Burghardt, Kristina Lerman</a:t>
            </a:r>
          </a:p>
          <a:p>
            <a:pPr fontAlgn="auto">
              <a:spcAft>
                <a:spcPts val="0"/>
              </a:spcAft>
              <a:defRPr/>
            </a:pPr>
            <a:r>
              <a:rPr lang="en-US" dirty="0"/>
              <a:t>USC Information Sciences Institute</a:t>
            </a:r>
          </a:p>
          <a:p>
            <a:pPr fontAlgn="auto">
              <a:spcAft>
                <a:spcPts val="0"/>
              </a:spcAft>
              <a:defRPr/>
            </a:pPr>
            <a:r>
              <a:rPr lang="en-US" dirty="0"/>
              <a:t>DSCI 552 – Spring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10</a:t>
            </a:fld>
            <a:endParaRPr lang="en-US"/>
          </a:p>
        </p:txBody>
      </p:sp>
      <p:sp>
        <p:nvSpPr>
          <p:cNvPr id="1812482" name="Rectangle 2"/>
          <p:cNvSpPr>
            <a:spLocks noGrp="1" noChangeArrowheads="1"/>
          </p:cNvSpPr>
          <p:nvPr>
            <p:ph type="title"/>
          </p:nvPr>
        </p:nvSpPr>
        <p:spPr>
          <a:xfrm>
            <a:off x="2190750" y="533400"/>
            <a:ext cx="7772400" cy="787400"/>
          </a:xfrm>
        </p:spPr>
        <p:txBody>
          <a:bodyPr/>
          <a:lstStyle/>
          <a:p>
            <a:r>
              <a:rPr lang="en-US" sz="4800" dirty="0"/>
              <a:t>Feed-Forward Example</a:t>
            </a:r>
          </a:p>
        </p:txBody>
      </p:sp>
      <p:sp>
        <p:nvSpPr>
          <p:cNvPr id="1812483" name="Rectangle 3"/>
          <p:cNvSpPr>
            <a:spLocks noGrp="1" noChangeArrowheads="1"/>
          </p:cNvSpPr>
          <p:nvPr>
            <p:ph type="body" idx="1"/>
          </p:nvPr>
        </p:nvSpPr>
        <p:spPr>
          <a:xfrm>
            <a:off x="2209801" y="1433513"/>
            <a:ext cx="7974013" cy="4883150"/>
          </a:xfrm>
        </p:spPr>
        <p:txBody>
          <a:bodyPr/>
          <a:lstStyle/>
          <a:p>
            <a:r>
              <a:rPr lang="en-US" sz="2400"/>
              <a:t>Feed-forward networks provide a parameterized family of nonlinear functions</a:t>
            </a:r>
          </a:p>
          <a:p>
            <a:endParaRPr lang="en-US" sz="2400"/>
          </a:p>
          <a:p>
            <a:endParaRPr lang="en-US" sz="2400"/>
          </a:p>
          <a:p>
            <a:endParaRPr lang="en-US" sz="2400"/>
          </a:p>
          <a:p>
            <a:endParaRPr lang="en-US" sz="2400"/>
          </a:p>
          <a:p>
            <a:endParaRPr lang="en-US" sz="2400"/>
          </a:p>
          <a:p>
            <a:endParaRPr lang="en-US" sz="2400"/>
          </a:p>
          <a:p>
            <a:r>
              <a:rPr lang="en-US" sz="2400"/>
              <a:t>a</a:t>
            </a:r>
            <a:r>
              <a:rPr lang="en-US" sz="2400" baseline="-25000"/>
              <a:t>5</a:t>
            </a:r>
            <a:r>
              <a:rPr lang="en-US" sz="2400"/>
              <a:t> = g(W</a:t>
            </a:r>
            <a:r>
              <a:rPr lang="en-US" sz="2400" baseline="-25000"/>
              <a:t>3,5</a:t>
            </a:r>
            <a:r>
              <a:rPr lang="en-US" sz="2400"/>
              <a:t>a</a:t>
            </a:r>
            <a:r>
              <a:rPr lang="en-US" sz="2400" baseline="-25000"/>
              <a:t>3</a:t>
            </a:r>
            <a:r>
              <a:rPr lang="en-US" sz="2400"/>
              <a:t> + W</a:t>
            </a:r>
            <a:r>
              <a:rPr lang="en-US" sz="2400" baseline="-25000"/>
              <a:t>4,5</a:t>
            </a:r>
            <a:r>
              <a:rPr lang="en-US" sz="2400"/>
              <a:t>a</a:t>
            </a:r>
            <a:r>
              <a:rPr lang="en-US" sz="2400" baseline="-25000"/>
              <a:t>4</a:t>
            </a:r>
            <a:r>
              <a:rPr lang="en-US" sz="2400"/>
              <a:t>)</a:t>
            </a:r>
          </a:p>
          <a:p>
            <a:pPr>
              <a:buFont typeface="Wingdings" charset="2"/>
              <a:buNone/>
            </a:pPr>
            <a:r>
              <a:rPr lang="en-US" sz="2400"/>
              <a:t>		=g(W</a:t>
            </a:r>
            <a:r>
              <a:rPr lang="en-US" sz="2400" baseline="-25000"/>
              <a:t>3,5</a:t>
            </a:r>
            <a:r>
              <a:rPr lang="en-US" sz="2400"/>
              <a:t>g(W</a:t>
            </a:r>
            <a:r>
              <a:rPr lang="en-US" sz="2400" baseline="-25000"/>
              <a:t>1,3</a:t>
            </a:r>
            <a:r>
              <a:rPr lang="en-US" sz="2400"/>
              <a:t>a</a:t>
            </a:r>
            <a:r>
              <a:rPr lang="en-US" sz="2400" baseline="-25000"/>
              <a:t>1</a:t>
            </a:r>
            <a:r>
              <a:rPr lang="en-US" sz="2400"/>
              <a:t>+W</a:t>
            </a:r>
            <a:r>
              <a:rPr lang="en-US" sz="2400" baseline="-25000"/>
              <a:t>2,3</a:t>
            </a:r>
            <a:r>
              <a:rPr lang="en-US" sz="2400"/>
              <a:t>a</a:t>
            </a:r>
            <a:r>
              <a:rPr lang="en-US" sz="2400" baseline="-25000"/>
              <a:t>2</a:t>
            </a:r>
            <a:r>
              <a:rPr lang="en-US" sz="2400"/>
              <a:t>) + W</a:t>
            </a:r>
            <a:r>
              <a:rPr lang="en-US" sz="2400" baseline="-25000"/>
              <a:t>4,5</a:t>
            </a:r>
            <a:r>
              <a:rPr lang="en-US" sz="2400"/>
              <a:t>g(W</a:t>
            </a:r>
            <a:r>
              <a:rPr lang="en-US" sz="2400" baseline="-25000"/>
              <a:t>1,4</a:t>
            </a:r>
            <a:r>
              <a:rPr lang="en-US" sz="2400"/>
              <a:t>a</a:t>
            </a:r>
            <a:r>
              <a:rPr lang="en-US" sz="2400" baseline="-25000"/>
              <a:t>1</a:t>
            </a:r>
            <a:r>
              <a:rPr lang="en-US" sz="2400"/>
              <a:t>+W</a:t>
            </a:r>
            <a:r>
              <a:rPr lang="en-US" sz="2400" baseline="-25000"/>
              <a:t>2,4</a:t>
            </a:r>
            <a:r>
              <a:rPr lang="en-US" sz="2400"/>
              <a:t>a</a:t>
            </a:r>
            <a:r>
              <a:rPr lang="en-US" sz="2400" baseline="-25000"/>
              <a:t>2</a:t>
            </a:r>
            <a:r>
              <a:rPr lang="en-US" sz="2400"/>
              <a:t>))</a:t>
            </a:r>
          </a:p>
          <a:p>
            <a:r>
              <a:rPr lang="en-US" sz="2400" i="1"/>
              <a:t>Learning occurs by adjusting weights</a:t>
            </a:r>
          </a:p>
        </p:txBody>
      </p:sp>
      <p:pic>
        <p:nvPicPr>
          <p:cNvPr id="1812484" name="Picture 4" descr="Picture 4"/>
          <p:cNvPicPr>
            <a:picLocks noChangeAspect="1" noChangeArrowheads="1"/>
          </p:cNvPicPr>
          <p:nvPr/>
        </p:nvPicPr>
        <p:blipFill>
          <a:blip r:embed="rId3"/>
          <a:srcRect/>
          <a:stretch>
            <a:fillRect/>
          </a:stretch>
        </p:blipFill>
        <p:spPr bwMode="auto">
          <a:xfrm>
            <a:off x="2927350" y="2243139"/>
            <a:ext cx="4832350" cy="2598737"/>
          </a:xfrm>
          <a:prstGeom prst="rect">
            <a:avLst/>
          </a:prstGeom>
          <a:noFill/>
        </p:spPr>
      </p:pic>
    </p:spTree>
    <p:extLst>
      <p:ext uri="{BB962C8B-B14F-4D97-AF65-F5344CB8AC3E}">
        <p14:creationId xmlns:p14="http://schemas.microsoft.com/office/powerpoint/2010/main" val="286826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2483">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81248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12483">
                                            <p:txEl>
                                              <p:pRg st="7" end="7"/>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812483">
                                            <p:txEl>
                                              <p:pRg st="8" end="8"/>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812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483"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11</a:t>
            </a:fld>
            <a:endParaRPr lang="en-US"/>
          </a:p>
        </p:txBody>
      </p:sp>
      <p:sp>
        <p:nvSpPr>
          <p:cNvPr id="1817602" name="Rectangle 2"/>
          <p:cNvSpPr>
            <a:spLocks noGrp="1" noChangeArrowheads="1"/>
          </p:cNvSpPr>
          <p:nvPr>
            <p:ph type="title"/>
          </p:nvPr>
        </p:nvSpPr>
        <p:spPr>
          <a:xfrm>
            <a:off x="2239963" y="0"/>
            <a:ext cx="7772400" cy="979488"/>
          </a:xfrm>
        </p:spPr>
        <p:txBody>
          <a:bodyPr/>
          <a:lstStyle/>
          <a:p>
            <a:r>
              <a:rPr lang="en-US" sz="4000"/>
              <a:t>Single-Layer Perceptrons</a:t>
            </a:r>
          </a:p>
        </p:txBody>
      </p:sp>
      <p:sp>
        <p:nvSpPr>
          <p:cNvPr id="1817603" name="Rectangle 3"/>
          <p:cNvSpPr>
            <a:spLocks noGrp="1" noChangeArrowheads="1"/>
          </p:cNvSpPr>
          <p:nvPr>
            <p:ph type="body" idx="1"/>
          </p:nvPr>
        </p:nvSpPr>
        <p:spPr>
          <a:xfrm>
            <a:off x="2316163" y="923926"/>
            <a:ext cx="7770812" cy="5711825"/>
          </a:xfrm>
        </p:spPr>
        <p:txBody>
          <a:bodyPr/>
          <a:lstStyle/>
          <a:p>
            <a:r>
              <a:rPr lang="en-US" dirty="0"/>
              <a:t>Each output unit operates separately</a:t>
            </a:r>
          </a:p>
          <a:p>
            <a:pPr lvl="1"/>
            <a:r>
              <a:rPr lang="en-US" dirty="0"/>
              <a:t>Implements a </a:t>
            </a:r>
            <a:r>
              <a:rPr lang="en-US" i="1" dirty="0"/>
              <a:t>linear separator</a:t>
            </a:r>
          </a:p>
          <a:p>
            <a:endParaRPr lang="en-US" i="1" dirty="0"/>
          </a:p>
          <a:p>
            <a:endParaRPr lang="en-US" i="1" dirty="0"/>
          </a:p>
          <a:p>
            <a:endParaRPr lang="en-US" i="1" dirty="0"/>
          </a:p>
          <a:p>
            <a:pPr>
              <a:lnSpc>
                <a:spcPct val="150000"/>
              </a:lnSpc>
            </a:pPr>
            <a:endParaRPr lang="en-US" i="1" dirty="0"/>
          </a:p>
          <a:p>
            <a:pPr marL="0" indent="0">
              <a:buNone/>
            </a:pPr>
            <a:endParaRPr lang="en-US" dirty="0"/>
          </a:p>
          <a:p>
            <a:endParaRPr lang="en-US" dirty="0"/>
          </a:p>
          <a:p>
            <a:r>
              <a:rPr lang="en-US" dirty="0"/>
              <a:t>Adjusting weights alters </a:t>
            </a:r>
            <a:r>
              <a:rPr lang="en-US" i="1" dirty="0"/>
              <a:t>location</a:t>
            </a:r>
            <a:r>
              <a:rPr lang="en-US" dirty="0"/>
              <a:t>, </a:t>
            </a:r>
            <a:r>
              <a:rPr lang="en-US" i="1" dirty="0"/>
              <a:t>orientation</a:t>
            </a:r>
            <a:r>
              <a:rPr lang="en-US" dirty="0"/>
              <a:t>, and </a:t>
            </a:r>
            <a:r>
              <a:rPr lang="en-US" i="1" dirty="0"/>
              <a:t>steepness</a:t>
            </a:r>
            <a:r>
              <a:rPr lang="en-US" dirty="0"/>
              <a:t> of cliff</a:t>
            </a:r>
          </a:p>
        </p:txBody>
      </p:sp>
      <p:pic>
        <p:nvPicPr>
          <p:cNvPr id="1817604" name="Picture 4" descr="Picture 1"/>
          <p:cNvPicPr>
            <a:picLocks noChangeAspect="1" noChangeArrowheads="1"/>
          </p:cNvPicPr>
          <p:nvPr/>
        </p:nvPicPr>
        <p:blipFill>
          <a:blip r:embed="rId3"/>
          <a:srcRect/>
          <a:stretch>
            <a:fillRect/>
          </a:stretch>
        </p:blipFill>
        <p:spPr bwMode="auto">
          <a:xfrm>
            <a:off x="1654176" y="1988636"/>
            <a:ext cx="4091710" cy="1897565"/>
          </a:xfrm>
          <a:prstGeom prst="rect">
            <a:avLst/>
          </a:prstGeom>
          <a:noFill/>
        </p:spPr>
      </p:pic>
      <p:pic>
        <p:nvPicPr>
          <p:cNvPr id="1817606" name="Picture 6" descr="Picture 1"/>
          <p:cNvPicPr>
            <a:picLocks noChangeAspect="1" noChangeArrowheads="1"/>
          </p:cNvPicPr>
          <p:nvPr/>
        </p:nvPicPr>
        <p:blipFill>
          <a:blip r:embed="rId4"/>
          <a:srcRect/>
          <a:stretch>
            <a:fillRect/>
          </a:stretch>
        </p:blipFill>
        <p:spPr bwMode="auto">
          <a:xfrm>
            <a:off x="5942223" y="2895601"/>
            <a:ext cx="4621003" cy="1896903"/>
          </a:xfrm>
          <a:prstGeom prst="rect">
            <a:avLst/>
          </a:prstGeom>
          <a:noFill/>
        </p:spPr>
      </p:pic>
    </p:spTree>
    <p:extLst>
      <p:ext uri="{BB962C8B-B14F-4D97-AF65-F5344CB8AC3E}">
        <p14:creationId xmlns:p14="http://schemas.microsoft.com/office/powerpoint/2010/main" val="18891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7603">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181760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17603">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8176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17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7603"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12</a:t>
            </a:fld>
            <a:endParaRPr lang="en-US"/>
          </a:p>
        </p:txBody>
      </p:sp>
      <p:sp>
        <p:nvSpPr>
          <p:cNvPr id="22531"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dirty="0"/>
              <a:t>Limitations of a single layer perceptron and linear separability problem</a:t>
            </a:r>
          </a:p>
        </p:txBody>
      </p:sp>
      <p:pic>
        <p:nvPicPr>
          <p:cNvPr id="22532" name="Picture 4"/>
          <p:cNvPicPr>
            <a:picLocks noChangeAspect="1" noChangeArrowheads="1"/>
          </p:cNvPicPr>
          <p:nvPr/>
        </p:nvPicPr>
        <p:blipFill>
          <a:blip r:embed="rId2"/>
          <a:srcRect/>
          <a:stretch>
            <a:fillRect/>
          </a:stretch>
        </p:blipFill>
        <p:spPr bwMode="auto">
          <a:xfrm>
            <a:off x="2946401" y="1498600"/>
            <a:ext cx="5813425" cy="2057400"/>
          </a:xfrm>
          <a:prstGeom prst="rect">
            <a:avLst/>
          </a:prstGeom>
          <a:noFill/>
          <a:ln w="9525" cap="flat">
            <a:noFill/>
            <a:round/>
            <a:headEnd/>
            <a:tailEnd/>
          </a:ln>
        </p:spPr>
      </p:pic>
      <p:sp>
        <p:nvSpPr>
          <p:cNvPr id="22533" name="Rectangle 5"/>
          <p:cNvSpPr>
            <a:spLocks noGrp="1" noChangeArrowheads="1"/>
          </p:cNvSpPr>
          <p:nvPr>
            <p:ph type="body" idx="1"/>
          </p:nvPr>
        </p:nvSpPr>
        <p:spPr>
          <a:xfrm>
            <a:off x="2006600" y="3797300"/>
            <a:ext cx="8178800" cy="3911600"/>
          </a:xfrm>
          <a:ln/>
        </p:spPr>
        <p:txBody>
          <a:bodyPr vert="horz" wrap="square" lIns="91440" tIns="45720" rIns="132080" bIns="45720" numCol="1" anchor="t" anchorCtr="0" compatLnSpc="1">
            <a:prstTxWarp prst="textNoShape">
              <a:avLst/>
            </a:prstTxWarp>
          </a:bodyPr>
          <a:lstStyle/>
          <a:p>
            <a:pPr>
              <a:spcBef>
                <a:spcPct val="0"/>
              </a:spcBef>
            </a:pPr>
            <a:r>
              <a:rPr lang="en-US" sz="2400" dirty="0"/>
              <a:t>a single layer perceptron can only represent </a:t>
            </a:r>
            <a:r>
              <a:rPr lang="en-US" sz="2400" dirty="0">
                <a:latin typeface="Tahoma Bold" charset="0"/>
                <a:ea typeface="Tahoma Bold" charset="0"/>
                <a:cs typeface="Tahoma Bold" charset="0"/>
                <a:sym typeface="Tahoma Bold" charset="0"/>
              </a:rPr>
              <a:t>linearly separable functions</a:t>
            </a:r>
            <a:r>
              <a:rPr lang="en-US" sz="2400" dirty="0"/>
              <a:t> which follows from the inequalities that determine its firing (</a:t>
            </a:r>
            <a:r>
              <a:rPr lang="en-US" sz="2400" dirty="0" err="1"/>
              <a:t>Minsky</a:t>
            </a:r>
            <a:r>
              <a:rPr lang="en-US" sz="2400" dirty="0"/>
              <a:t> &amp; </a:t>
            </a:r>
            <a:r>
              <a:rPr lang="en-US" sz="2400" dirty="0" err="1"/>
              <a:t>Papert</a:t>
            </a:r>
            <a:r>
              <a:rPr lang="en-US" sz="2400" dirty="0"/>
              <a:t>(1969))</a:t>
            </a:r>
          </a:p>
          <a:p>
            <a:pPr>
              <a:spcBef>
                <a:spcPts val="1200"/>
              </a:spcBef>
            </a:pPr>
            <a:r>
              <a:rPr lang="en-US" sz="2400" dirty="0">
                <a:solidFill>
                  <a:srgbClr val="0066FF"/>
                </a:solidFill>
                <a:latin typeface="Tahoma Bold" charset="0"/>
                <a:ea typeface="Tahoma Bold" charset="0"/>
                <a:cs typeface="Tahoma Bold" charset="0"/>
                <a:sym typeface="Tahoma Bold" charset="0"/>
              </a:rPr>
              <a:t>y(t+1) = 1   if and only if   </a:t>
            </a:r>
            <a:r>
              <a:rPr lang="en-US" sz="2400" dirty="0" err="1">
                <a:solidFill>
                  <a:srgbClr val="0066FF"/>
                </a:solidFill>
                <a:latin typeface="Symbol" charset="2"/>
                <a:ea typeface="Symbol" charset="2"/>
                <a:cs typeface="Symbol" charset="2"/>
                <a:sym typeface="Symbol" charset="2"/>
              </a:rPr>
              <a:t>Σ</a:t>
            </a:r>
            <a:r>
              <a:rPr lang="en-US" sz="2400" dirty="0">
                <a:solidFill>
                  <a:srgbClr val="0066FF"/>
                </a:solidFill>
                <a:latin typeface="Tahoma Bold" charset="0"/>
                <a:ea typeface="Tahoma Bold" charset="0"/>
                <a:cs typeface="Tahoma Bold" charset="0"/>
                <a:sym typeface="Tahoma Bold" charset="0"/>
              </a:rPr>
              <a:t> </a:t>
            </a:r>
            <a:r>
              <a:rPr lang="en-US" sz="2400" dirty="0" err="1">
                <a:solidFill>
                  <a:srgbClr val="0066FF"/>
                </a:solidFill>
                <a:latin typeface="Tahoma Bold" charset="0"/>
                <a:ea typeface="Tahoma Bold" charset="0"/>
                <a:cs typeface="Tahoma Bold" charset="0"/>
                <a:sym typeface="Tahoma Bold" charset="0"/>
              </a:rPr>
              <a:t>w</a:t>
            </a:r>
            <a:r>
              <a:rPr lang="en-US" sz="2400" baseline="-25000" dirty="0" err="1">
                <a:solidFill>
                  <a:srgbClr val="0066FF"/>
                </a:solidFill>
                <a:latin typeface="Tahoma Bold" charset="0"/>
                <a:ea typeface="Tahoma Bold" charset="0"/>
                <a:cs typeface="Tahoma Bold" charset="0"/>
                <a:sym typeface="Tahoma Bold" charset="0"/>
              </a:rPr>
              <a:t>i</a:t>
            </a:r>
            <a:r>
              <a:rPr lang="en-US" sz="2400" dirty="0" err="1">
                <a:solidFill>
                  <a:srgbClr val="0066FF"/>
                </a:solidFill>
                <a:latin typeface="Tahoma Bold" charset="0"/>
                <a:ea typeface="Tahoma Bold" charset="0"/>
                <a:cs typeface="Tahoma Bold" charset="0"/>
                <a:sym typeface="Tahoma Bold" charset="0"/>
              </a:rPr>
              <a:t>x</a:t>
            </a:r>
            <a:r>
              <a:rPr lang="en-US" sz="2400" baseline="-25000" dirty="0" err="1">
                <a:solidFill>
                  <a:srgbClr val="0066FF"/>
                </a:solidFill>
                <a:latin typeface="Tahoma Bold" charset="0"/>
                <a:ea typeface="Tahoma Bold" charset="0"/>
                <a:cs typeface="Tahoma Bold" charset="0"/>
                <a:sym typeface="Tahoma Bold" charset="0"/>
              </a:rPr>
              <a:t>i</a:t>
            </a:r>
            <a:r>
              <a:rPr lang="en-US" sz="2400" dirty="0">
                <a:solidFill>
                  <a:srgbClr val="0066FF"/>
                </a:solidFill>
                <a:latin typeface="Tahoma Bold" charset="0"/>
                <a:ea typeface="Tahoma Bold" charset="0"/>
                <a:cs typeface="Tahoma Bold" charset="0"/>
                <a:sym typeface="Tahoma Bold" charset="0"/>
              </a:rPr>
              <a:t>(t) </a:t>
            </a:r>
            <a:r>
              <a:rPr lang="en-US" sz="2400" dirty="0">
                <a:solidFill>
                  <a:srgbClr val="0066FF"/>
                </a:solidFill>
                <a:latin typeface="Symbol" charset="2"/>
                <a:ea typeface="Symbol" charset="2"/>
                <a:cs typeface="Symbol" charset="2"/>
                <a:sym typeface="Symbol" charset="2"/>
              </a:rPr>
              <a:t>≥</a:t>
            </a:r>
            <a:r>
              <a:rPr lang="en-US" sz="2400" dirty="0">
                <a:solidFill>
                  <a:srgbClr val="0066FF"/>
                </a:solidFill>
                <a:latin typeface="Tahoma Bold" charset="0"/>
                <a:ea typeface="Tahoma Bold" charset="0"/>
                <a:cs typeface="Tahoma Bold" charset="0"/>
                <a:sym typeface="Tahoma Bold" charset="0"/>
              </a:rPr>
              <a:t> </a:t>
            </a:r>
            <a:r>
              <a:rPr lang="en-US" sz="2400" dirty="0" err="1">
                <a:solidFill>
                  <a:srgbClr val="0066FF"/>
                </a:solidFill>
                <a:latin typeface="Symbol" charset="2"/>
                <a:ea typeface="Symbol" charset="2"/>
                <a:cs typeface="Symbol" charset="2"/>
                <a:sym typeface="Symbol" charset="2"/>
              </a:rPr>
              <a:t>θ</a:t>
            </a:r>
            <a:r>
              <a:rPr lang="en-US" sz="2400" dirty="0">
                <a:solidFill>
                  <a:srgbClr val="0066FF"/>
                </a:solidFill>
                <a:latin typeface="Symbol" charset="2"/>
                <a:ea typeface="Symbol" charset="2"/>
                <a:cs typeface="Symbol" charset="2"/>
                <a:sym typeface="Symbol" charset="2"/>
              </a:rPr>
              <a:t> </a:t>
            </a:r>
            <a:r>
              <a:rPr lang="en-US" sz="2400" dirty="0">
                <a:solidFill>
                  <a:srgbClr val="0066FF"/>
                </a:solidFill>
              </a:rPr>
              <a:t>else</a:t>
            </a:r>
            <a:r>
              <a:rPr lang="en-US" sz="2400" dirty="0">
                <a:solidFill>
                  <a:srgbClr val="0066FF"/>
                </a:solidFill>
                <a:latin typeface="Symbol" charset="2"/>
                <a:ea typeface="Symbol" charset="2"/>
                <a:cs typeface="Symbol" charset="2"/>
                <a:sym typeface="Symbol" charset="2"/>
              </a:rPr>
              <a:t> </a:t>
            </a:r>
            <a:r>
              <a:rPr lang="en-US" sz="2400" dirty="0">
                <a:solidFill>
                  <a:srgbClr val="0066FF"/>
                </a:solidFill>
                <a:latin typeface="Tahoma Bold" charset="0"/>
                <a:ea typeface="Tahoma Bold" charset="0"/>
                <a:cs typeface="Tahoma Bold" charset="0"/>
                <a:sym typeface="Tahoma Bold" charset="0"/>
              </a:rPr>
              <a:t>y(t+1) = 0</a:t>
            </a:r>
            <a:endParaRPr lang="en-US" sz="2400" dirty="0">
              <a:solidFill>
                <a:srgbClr val="0066FF"/>
              </a:solidFill>
              <a:latin typeface="Tahoma Bold" charset="0"/>
              <a:ea typeface="ヒラギノ角ゴ ProN W6" charset="-128"/>
              <a:cs typeface="ヒラギノ角ゴ ProN W6" charset="-128"/>
              <a:sym typeface="Tahoma Bold" charset="0"/>
            </a:endParaRPr>
          </a:p>
          <a:p>
            <a:pPr>
              <a:spcBef>
                <a:spcPts val="1200"/>
              </a:spcBef>
            </a:pPr>
            <a:r>
              <a:rPr lang="en-US" sz="2400" dirty="0"/>
              <a:t>i.e. input space is divided in 2 </a:t>
            </a:r>
          </a:p>
        </p:txBody>
      </p:sp>
    </p:spTree>
    <p:extLst>
      <p:ext uri="{BB962C8B-B14F-4D97-AF65-F5344CB8AC3E}">
        <p14:creationId xmlns:p14="http://schemas.microsoft.com/office/powerpoint/2010/main" val="2426623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13</a:t>
            </a:fld>
            <a:endParaRPr lang="en-US"/>
          </a:p>
        </p:txBody>
      </p:sp>
      <p:sp>
        <p:nvSpPr>
          <p:cNvPr id="1818626" name="Rectangle 2"/>
          <p:cNvSpPr>
            <a:spLocks noGrp="1" noChangeArrowheads="1"/>
          </p:cNvSpPr>
          <p:nvPr>
            <p:ph type="title"/>
          </p:nvPr>
        </p:nvSpPr>
        <p:spPr>
          <a:xfrm>
            <a:off x="2190750" y="0"/>
            <a:ext cx="7772400" cy="1143000"/>
          </a:xfrm>
        </p:spPr>
        <p:txBody>
          <a:bodyPr/>
          <a:lstStyle/>
          <a:p>
            <a:r>
              <a:rPr lang="en-US" sz="3200" dirty="0"/>
              <a:t>Perceptron Learning</a:t>
            </a:r>
          </a:p>
        </p:txBody>
      </p:sp>
      <p:sp>
        <p:nvSpPr>
          <p:cNvPr id="1818627" name="Rectangle 3"/>
          <p:cNvSpPr>
            <a:spLocks noGrp="1" noChangeArrowheads="1"/>
          </p:cNvSpPr>
          <p:nvPr>
            <p:ph type="body" idx="1"/>
          </p:nvPr>
        </p:nvSpPr>
        <p:spPr>
          <a:xfrm>
            <a:off x="477078" y="1160346"/>
            <a:ext cx="10883348" cy="4864100"/>
          </a:xfrm>
        </p:spPr>
        <p:txBody>
          <a:bodyPr/>
          <a:lstStyle/>
          <a:p>
            <a:r>
              <a:rPr lang="en-US" dirty="0"/>
              <a:t>Learn by adjusting weights on each iteration to reduce error</a:t>
            </a:r>
          </a:p>
          <a:p>
            <a:pPr lvl="1"/>
            <a:r>
              <a:rPr lang="en-US" dirty="0"/>
              <a:t>Gradient descent on squared error (</a:t>
            </a:r>
            <a:r>
              <a:rPr lang="en-US" i="1" dirty="0" err="1"/>
              <a:t>y</a:t>
            </a:r>
            <a:r>
              <a:rPr lang="en-US" dirty="0"/>
              <a:t> - </a:t>
            </a:r>
            <a:r>
              <a:rPr lang="en-US" i="1" dirty="0"/>
              <a:t>out</a:t>
            </a:r>
            <a:r>
              <a:rPr lang="en-US" dirty="0"/>
              <a:t>)</a:t>
            </a:r>
            <a:r>
              <a:rPr lang="en-US" baseline="30000" dirty="0"/>
              <a:t>2</a:t>
            </a:r>
            <a:endParaRPr lang="en-US" dirty="0"/>
          </a:p>
          <a:p>
            <a:pPr lvl="1"/>
            <a:r>
              <a:rPr lang="en-US" dirty="0"/>
              <a:t>Update rule for weights of a threshold function:</a:t>
            </a:r>
          </a:p>
          <a:p>
            <a:pPr lvl="1">
              <a:buFont typeface="Wingdings" charset="2"/>
              <a:buNone/>
            </a:pPr>
            <a:r>
              <a:rPr lang="en-US" dirty="0"/>
              <a:t>	</a:t>
            </a:r>
            <a:r>
              <a:rPr lang="en-US" i="1" dirty="0" err="1"/>
              <a:t>W</a:t>
            </a:r>
            <a:r>
              <a:rPr lang="en-US" i="1" baseline="-25000" dirty="0" err="1"/>
              <a:t>j</a:t>
            </a:r>
            <a:r>
              <a:rPr lang="en-US" i="1" baseline="30000" dirty="0"/>
              <a:t>’</a:t>
            </a:r>
            <a:r>
              <a:rPr lang="en-US" dirty="0"/>
              <a:t> </a:t>
            </a:r>
            <a:r>
              <a:rPr lang="en-US" dirty="0">
                <a:sym typeface="Symbol" charset="2"/>
              </a:rPr>
              <a:t>=</a:t>
            </a:r>
            <a:r>
              <a:rPr lang="en-US" dirty="0"/>
              <a:t> </a:t>
            </a:r>
            <a:r>
              <a:rPr lang="en-US" i="1" dirty="0" err="1"/>
              <a:t>W</a:t>
            </a:r>
            <a:r>
              <a:rPr lang="en-US" i="1" baseline="-25000" dirty="0" err="1"/>
              <a:t>j</a:t>
            </a:r>
            <a:r>
              <a:rPr lang="en-US" dirty="0"/>
              <a:t> + </a:t>
            </a:r>
            <a:r>
              <a:rPr lang="en-US" i="1" dirty="0" err="1">
                <a:sym typeface="Symbol" charset="2"/>
              </a:rPr>
              <a:t></a:t>
            </a:r>
            <a:r>
              <a:rPr lang="en-US" dirty="0" err="1">
                <a:sym typeface="Symbol" charset="2"/>
              </a:rPr>
              <a:t>(</a:t>
            </a:r>
            <a:r>
              <a:rPr lang="en-US" i="1" dirty="0" err="1">
                <a:sym typeface="Symbol" charset="2"/>
              </a:rPr>
              <a:t>y</a:t>
            </a:r>
            <a:r>
              <a:rPr lang="en-US" dirty="0">
                <a:sym typeface="Symbol" charset="2"/>
              </a:rPr>
              <a:t> - </a:t>
            </a:r>
            <a:r>
              <a:rPr lang="en-US" i="1" dirty="0" err="1">
                <a:sym typeface="Symbol" charset="2"/>
              </a:rPr>
              <a:t>out</a:t>
            </a:r>
            <a:r>
              <a:rPr lang="en-US" dirty="0" err="1">
                <a:sym typeface="Symbol" charset="2"/>
              </a:rPr>
              <a:t>)</a:t>
            </a:r>
            <a:r>
              <a:rPr lang="en-US" i="1" dirty="0" err="1">
                <a:sym typeface="Symbol" charset="2"/>
              </a:rPr>
              <a:t>x</a:t>
            </a:r>
            <a:r>
              <a:rPr lang="en-US" i="1" baseline="-25000" dirty="0" err="1">
                <a:sym typeface="Symbol" charset="2"/>
              </a:rPr>
              <a:t>j</a:t>
            </a:r>
            <a:endParaRPr lang="en-US" dirty="0"/>
          </a:p>
          <a:p>
            <a:pPr lvl="1"/>
            <a:r>
              <a:rPr lang="en-US" dirty="0"/>
              <a:t>Comparable rules exist for differentiable activation functions</a:t>
            </a:r>
          </a:p>
          <a:p>
            <a:r>
              <a:rPr lang="en-US" dirty="0"/>
              <a:t>This </a:t>
            </a:r>
            <a:r>
              <a:rPr lang="en-US" i="1" dirty="0" err="1"/>
              <a:t>perceptron</a:t>
            </a:r>
            <a:r>
              <a:rPr lang="en-US" i="1" dirty="0"/>
              <a:t> learning rule</a:t>
            </a:r>
            <a:r>
              <a:rPr lang="en-US" dirty="0"/>
              <a:t> is guaranteed to converge to a consistent function if the data is linearly separable</a:t>
            </a:r>
          </a:p>
        </p:txBody>
      </p:sp>
      <p:grpSp>
        <p:nvGrpSpPr>
          <p:cNvPr id="36" name="Group 35"/>
          <p:cNvGrpSpPr/>
          <p:nvPr/>
        </p:nvGrpSpPr>
        <p:grpSpPr>
          <a:xfrm>
            <a:off x="4142453" y="4284546"/>
            <a:ext cx="3868994" cy="1568556"/>
            <a:chOff x="5174746" y="5179067"/>
            <a:chExt cx="3868994" cy="1568556"/>
          </a:xfrm>
        </p:grpSpPr>
        <p:grpSp>
          <p:nvGrpSpPr>
            <p:cNvPr id="26" name="Group 25"/>
            <p:cNvGrpSpPr/>
            <p:nvPr/>
          </p:nvGrpSpPr>
          <p:grpSpPr>
            <a:xfrm>
              <a:off x="5174746" y="5179067"/>
              <a:ext cx="3868994" cy="1568556"/>
              <a:chOff x="5174746" y="5179067"/>
              <a:chExt cx="3868994" cy="1568556"/>
            </a:xfrm>
          </p:grpSpPr>
          <p:sp>
            <p:nvSpPr>
              <p:cNvPr id="5" name="Oval 4"/>
              <p:cNvSpPr/>
              <p:nvPr/>
            </p:nvSpPr>
            <p:spPr bwMode="auto">
              <a:xfrm>
                <a:off x="6716858" y="5634874"/>
                <a:ext cx="679735" cy="61715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latin typeface="Arial" charset="0"/>
                  <a:ea typeface="ＭＳ Ｐゴシック" charset="-128"/>
                  <a:cs typeface="ＭＳ Ｐゴシック" charset="-128"/>
                </a:endParaRPr>
              </a:p>
            </p:txBody>
          </p:sp>
          <p:cxnSp>
            <p:nvCxnSpPr>
              <p:cNvPr id="7" name="Straight Arrow Connector 6"/>
              <p:cNvCxnSpPr>
                <a:endCxn id="5" idx="2"/>
              </p:cNvCxnSpPr>
              <p:nvPr/>
            </p:nvCxnSpPr>
            <p:spPr bwMode="auto">
              <a:xfrm flipV="1">
                <a:off x="5518378" y="5943451"/>
                <a:ext cx="1198480" cy="67529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cxnSp>
            <p:nvCxnSpPr>
              <p:cNvPr id="8" name="Straight Arrow Connector 7"/>
              <p:cNvCxnSpPr>
                <a:endCxn id="5" idx="2"/>
              </p:cNvCxnSpPr>
              <p:nvPr/>
            </p:nvCxnSpPr>
            <p:spPr bwMode="auto">
              <a:xfrm>
                <a:off x="5518378" y="5402324"/>
                <a:ext cx="1198480" cy="541127"/>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cxnSp>
            <p:nvCxnSpPr>
              <p:cNvPr id="9" name="Straight Arrow Connector 8"/>
              <p:cNvCxnSpPr>
                <a:endCxn id="5" idx="2"/>
              </p:cNvCxnSpPr>
              <p:nvPr/>
            </p:nvCxnSpPr>
            <p:spPr bwMode="auto">
              <a:xfrm flipV="1">
                <a:off x="5518378" y="5943451"/>
                <a:ext cx="1198480" cy="22361"/>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cxnSp>
            <p:nvCxnSpPr>
              <p:cNvPr id="16" name="Straight Arrow Connector 15"/>
              <p:cNvCxnSpPr>
                <a:stCxn id="5" idx="6"/>
              </p:cNvCxnSpPr>
              <p:nvPr/>
            </p:nvCxnSpPr>
            <p:spPr bwMode="auto">
              <a:xfrm flipV="1">
                <a:off x="7396593" y="5916967"/>
                <a:ext cx="1198834" cy="26484"/>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18" name="TextBox 17"/>
              <p:cNvSpPr txBox="1"/>
              <p:nvPr/>
            </p:nvSpPr>
            <p:spPr>
              <a:xfrm>
                <a:off x="8604013" y="5268161"/>
                <a:ext cx="287258" cy="369332"/>
              </a:xfrm>
              <a:prstGeom prst="rect">
                <a:avLst/>
              </a:prstGeom>
              <a:noFill/>
            </p:spPr>
            <p:txBody>
              <a:bodyPr wrap="none" rtlCol="0">
                <a:spAutoFit/>
              </a:bodyPr>
              <a:lstStyle/>
              <a:p>
                <a:r>
                  <a:rPr lang="en-US" i="1" dirty="0" err="1"/>
                  <a:t>y</a:t>
                </a:r>
                <a:endParaRPr lang="en-US" i="1" baseline="-25000" dirty="0"/>
              </a:p>
            </p:txBody>
          </p:sp>
          <p:sp>
            <p:nvSpPr>
              <p:cNvPr id="19" name="TextBox 18"/>
              <p:cNvSpPr txBox="1"/>
              <p:nvPr/>
            </p:nvSpPr>
            <p:spPr>
              <a:xfrm>
                <a:off x="5684548" y="5510003"/>
                <a:ext cx="468398" cy="369332"/>
              </a:xfrm>
              <a:prstGeom prst="rect">
                <a:avLst/>
              </a:prstGeom>
              <a:noFill/>
            </p:spPr>
            <p:txBody>
              <a:bodyPr wrap="none" rtlCol="0">
                <a:spAutoFit/>
              </a:bodyPr>
              <a:lstStyle/>
              <a:p>
                <a:r>
                  <a:rPr lang="en-US" i="1" dirty="0"/>
                  <a:t>W</a:t>
                </a:r>
                <a:r>
                  <a:rPr lang="en-US" i="1" baseline="-25000" dirty="0"/>
                  <a:t>1</a:t>
                </a:r>
              </a:p>
            </p:txBody>
          </p:sp>
          <p:sp>
            <p:nvSpPr>
              <p:cNvPr id="20" name="TextBox 19"/>
              <p:cNvSpPr txBox="1"/>
              <p:nvPr/>
            </p:nvSpPr>
            <p:spPr>
              <a:xfrm>
                <a:off x="5684548" y="5930731"/>
                <a:ext cx="468398" cy="369332"/>
              </a:xfrm>
              <a:prstGeom prst="rect">
                <a:avLst/>
              </a:prstGeom>
              <a:noFill/>
            </p:spPr>
            <p:txBody>
              <a:bodyPr wrap="none" rtlCol="0">
                <a:spAutoFit/>
              </a:bodyPr>
              <a:lstStyle/>
              <a:p>
                <a:r>
                  <a:rPr lang="en-US" i="1" dirty="0"/>
                  <a:t>W</a:t>
                </a:r>
                <a:r>
                  <a:rPr lang="en-US" i="1" baseline="-25000" dirty="0"/>
                  <a:t>2</a:t>
                </a:r>
              </a:p>
            </p:txBody>
          </p:sp>
          <p:sp>
            <p:nvSpPr>
              <p:cNvPr id="21" name="TextBox 20"/>
              <p:cNvSpPr txBox="1"/>
              <p:nvPr/>
            </p:nvSpPr>
            <p:spPr>
              <a:xfrm>
                <a:off x="5684548" y="6369347"/>
                <a:ext cx="468398" cy="369332"/>
              </a:xfrm>
              <a:prstGeom prst="rect">
                <a:avLst/>
              </a:prstGeom>
              <a:noFill/>
            </p:spPr>
            <p:txBody>
              <a:bodyPr wrap="none" rtlCol="0">
                <a:spAutoFit/>
              </a:bodyPr>
              <a:lstStyle/>
              <a:p>
                <a:r>
                  <a:rPr lang="en-US" i="1" dirty="0"/>
                  <a:t>W</a:t>
                </a:r>
                <a:r>
                  <a:rPr lang="en-US" i="1" baseline="-25000" dirty="0"/>
                  <a:t>3</a:t>
                </a:r>
              </a:p>
            </p:txBody>
          </p:sp>
          <p:sp>
            <p:nvSpPr>
              <p:cNvPr id="22" name="TextBox 21"/>
              <p:cNvSpPr txBox="1"/>
              <p:nvPr/>
            </p:nvSpPr>
            <p:spPr>
              <a:xfrm>
                <a:off x="5174746" y="5179067"/>
                <a:ext cx="362600" cy="369332"/>
              </a:xfrm>
              <a:prstGeom prst="rect">
                <a:avLst/>
              </a:prstGeom>
              <a:noFill/>
            </p:spPr>
            <p:txBody>
              <a:bodyPr wrap="none" rtlCol="0">
                <a:spAutoFit/>
              </a:bodyPr>
              <a:lstStyle/>
              <a:p>
                <a:r>
                  <a:rPr lang="en-US" i="1" dirty="0"/>
                  <a:t>x</a:t>
                </a:r>
                <a:r>
                  <a:rPr lang="en-US" i="1" baseline="-25000" dirty="0"/>
                  <a:t>1</a:t>
                </a:r>
              </a:p>
            </p:txBody>
          </p:sp>
          <p:sp>
            <p:nvSpPr>
              <p:cNvPr id="23" name="TextBox 22"/>
              <p:cNvSpPr txBox="1"/>
              <p:nvPr/>
            </p:nvSpPr>
            <p:spPr>
              <a:xfrm>
                <a:off x="5174746" y="5787622"/>
                <a:ext cx="362600" cy="369332"/>
              </a:xfrm>
              <a:prstGeom prst="rect">
                <a:avLst/>
              </a:prstGeom>
              <a:noFill/>
            </p:spPr>
            <p:txBody>
              <a:bodyPr wrap="none" rtlCol="0">
                <a:spAutoFit/>
              </a:bodyPr>
              <a:lstStyle/>
              <a:p>
                <a:r>
                  <a:rPr lang="en-US" i="1" dirty="0"/>
                  <a:t>x</a:t>
                </a:r>
                <a:r>
                  <a:rPr lang="en-US" i="1" baseline="-25000" dirty="0"/>
                  <a:t>2</a:t>
                </a:r>
              </a:p>
            </p:txBody>
          </p:sp>
          <p:sp>
            <p:nvSpPr>
              <p:cNvPr id="24" name="TextBox 23"/>
              <p:cNvSpPr txBox="1"/>
              <p:nvPr/>
            </p:nvSpPr>
            <p:spPr>
              <a:xfrm>
                <a:off x="5174746" y="6378291"/>
                <a:ext cx="362600" cy="369332"/>
              </a:xfrm>
              <a:prstGeom prst="rect">
                <a:avLst/>
              </a:prstGeom>
              <a:noFill/>
            </p:spPr>
            <p:txBody>
              <a:bodyPr wrap="none" rtlCol="0">
                <a:spAutoFit/>
              </a:bodyPr>
              <a:lstStyle/>
              <a:p>
                <a:r>
                  <a:rPr lang="en-US" i="1" dirty="0"/>
                  <a:t>x</a:t>
                </a:r>
                <a:r>
                  <a:rPr lang="en-US" i="1" baseline="-25000" dirty="0"/>
                  <a:t>3</a:t>
                </a:r>
              </a:p>
            </p:txBody>
          </p:sp>
          <p:sp>
            <p:nvSpPr>
              <p:cNvPr id="25" name="TextBox 24"/>
              <p:cNvSpPr txBox="1"/>
              <p:nvPr/>
            </p:nvSpPr>
            <p:spPr>
              <a:xfrm>
                <a:off x="8544885" y="5697833"/>
                <a:ext cx="498855" cy="369332"/>
              </a:xfrm>
              <a:prstGeom prst="rect">
                <a:avLst/>
              </a:prstGeom>
              <a:noFill/>
            </p:spPr>
            <p:txBody>
              <a:bodyPr wrap="none" rtlCol="0">
                <a:spAutoFit/>
              </a:bodyPr>
              <a:lstStyle/>
              <a:p>
                <a:r>
                  <a:rPr lang="en-US" i="1" dirty="0"/>
                  <a:t>out</a:t>
                </a:r>
                <a:endParaRPr lang="en-US" i="1" baseline="-25000" dirty="0"/>
              </a:p>
            </p:txBody>
          </p:sp>
        </p:grpSp>
        <p:cxnSp>
          <p:nvCxnSpPr>
            <p:cNvPr id="32" name="Straight Connector 31"/>
            <p:cNvCxnSpPr/>
            <p:nvPr/>
          </p:nvCxnSpPr>
          <p:spPr bwMode="auto">
            <a:xfrm rot="5400000">
              <a:off x="8648702" y="5715015"/>
              <a:ext cx="228600" cy="1"/>
            </a:xfrm>
            <a:prstGeom prst="line">
              <a:avLst/>
            </a:prstGeom>
            <a:solidFill>
              <a:schemeClr val="accent1"/>
            </a:solidFill>
            <a:ln w="28575" cap="flat" cmpd="sng" algn="ctr">
              <a:solidFill>
                <a:srgbClr val="630000"/>
              </a:solidFill>
              <a:prstDash val="solid"/>
              <a:round/>
              <a:headEnd type="none" w="med" len="med"/>
              <a:tailEnd type="none" w="med" len="med"/>
            </a:ln>
            <a:effectLst/>
          </p:spPr>
        </p:cxnSp>
      </p:grpSp>
    </p:spTree>
    <p:extLst>
      <p:ext uri="{BB962C8B-B14F-4D97-AF65-F5344CB8AC3E}">
        <p14:creationId xmlns:p14="http://schemas.microsoft.com/office/powerpoint/2010/main" val="275804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8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186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1862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81862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81862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818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8627"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7"/>
          <p:cNvSpPr txBox="1">
            <a:spLocks noGrp="1"/>
          </p:cNvSpPr>
          <p:nvPr>
            <p:ph type="body" idx="1"/>
          </p:nvPr>
        </p:nvSpPr>
        <p:spPr>
          <a:xfrm>
            <a:off x="1981200" y="1189703"/>
            <a:ext cx="8080500" cy="5536200"/>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p>
            <a:pPr marL="0" indent="0">
              <a:spcBef>
                <a:spcPts val="1080"/>
              </a:spcBef>
              <a:spcAft>
                <a:spcPts val="0"/>
              </a:spcAft>
              <a:buNone/>
            </a:pPr>
            <a:r>
              <a:rPr lang="en-US" dirty="0"/>
              <a:t>Output 1 if and only if &gt; ½ of </a:t>
            </a:r>
            <a:r>
              <a:rPr lang="en-US" i="1" dirty="0"/>
              <a:t>n</a:t>
            </a:r>
            <a:r>
              <a:rPr lang="en-US" dirty="0"/>
              <a:t> binary variables are 1</a:t>
            </a:r>
            <a:endParaRPr dirty="0"/>
          </a:p>
          <a:p>
            <a:pPr marL="800100" lvl="1" indent="-342900">
              <a:spcBef>
                <a:spcPts val="1080"/>
              </a:spcBef>
              <a:spcAft>
                <a:spcPts val="0"/>
              </a:spcAft>
              <a:buClr>
                <a:schemeClr val="dk2"/>
              </a:buClr>
              <a:buSzPts val="2000"/>
              <a:buFont typeface="Arial"/>
              <a:buChar char="•"/>
            </a:pPr>
            <a:r>
              <a:rPr lang="en-US" dirty="0"/>
              <a:t>Representable within a perceptron </a:t>
            </a:r>
            <a:endParaRPr dirty="0"/>
          </a:p>
          <a:p>
            <a:pPr marL="1485900" lvl="2" indent="-342900">
              <a:spcBef>
                <a:spcPts val="1080"/>
              </a:spcBef>
              <a:spcAft>
                <a:spcPts val="0"/>
              </a:spcAft>
              <a:buClr>
                <a:schemeClr val="dk2"/>
              </a:buClr>
              <a:buSzPts val="1800"/>
              <a:buFont typeface="Arial"/>
              <a:buChar char="•"/>
            </a:pPr>
            <a:r>
              <a:rPr lang="en-US" i="1" dirty="0" err="1"/>
              <a:t>w</a:t>
            </a:r>
            <a:r>
              <a:rPr lang="en-US" i="1" baseline="-25000" dirty="0" err="1"/>
              <a:t>i</a:t>
            </a:r>
            <a:r>
              <a:rPr lang="en-US" dirty="0"/>
              <a:t> = 1</a:t>
            </a:r>
            <a:endParaRPr dirty="0"/>
          </a:p>
          <a:p>
            <a:pPr marL="1485900" lvl="2" indent="-342900">
              <a:spcBef>
                <a:spcPts val="1080"/>
              </a:spcBef>
              <a:spcAft>
                <a:spcPts val="0"/>
              </a:spcAft>
              <a:buClr>
                <a:schemeClr val="dk2"/>
              </a:buClr>
              <a:buSzPts val="1800"/>
              <a:buFont typeface="Arial"/>
              <a:buChar char="•"/>
            </a:pPr>
            <a:r>
              <a:rPr lang="en-US" i="1" dirty="0"/>
              <a:t>w</a:t>
            </a:r>
            <a:r>
              <a:rPr lang="en-US" baseline="-25000" dirty="0"/>
              <a:t>0</a:t>
            </a:r>
            <a:r>
              <a:rPr lang="en-US" dirty="0"/>
              <a:t> = −(</a:t>
            </a:r>
            <a:r>
              <a:rPr lang="en-US" i="1" dirty="0"/>
              <a:t>n</a:t>
            </a:r>
            <a:r>
              <a:rPr lang="en-US" dirty="0"/>
              <a:t>∕2)</a:t>
            </a:r>
            <a:endParaRPr dirty="0"/>
          </a:p>
          <a:p>
            <a:pPr marL="1485900" lvl="2" indent="-342900">
              <a:spcBef>
                <a:spcPts val="1080"/>
              </a:spcBef>
              <a:spcAft>
                <a:spcPts val="0"/>
              </a:spcAft>
              <a:buClr>
                <a:schemeClr val="dk2"/>
              </a:buClr>
              <a:buSzPts val="1800"/>
              <a:buFont typeface="Arial"/>
              <a:buChar char="•"/>
            </a:pPr>
            <a:r>
              <a:rPr lang="en-US" i="1" dirty="0"/>
              <a:t>o</a:t>
            </a:r>
            <a:r>
              <a:rPr lang="en-US" dirty="0"/>
              <a:t> = 1 if and only if </a:t>
            </a:r>
            <a:r>
              <a:rPr lang="en-US" i="1" dirty="0"/>
              <a:t>a</a:t>
            </a:r>
            <a:r>
              <a:rPr lang="en-US" baseline="-25000" dirty="0"/>
              <a:t>1</a:t>
            </a:r>
            <a:r>
              <a:rPr lang="en-US" dirty="0"/>
              <a:t>+</a:t>
            </a:r>
            <a:r>
              <a:rPr lang="en-US" i="1" dirty="0"/>
              <a:t>a</a:t>
            </a:r>
            <a:r>
              <a:rPr lang="en-US" baseline="-25000" dirty="0"/>
              <a:t>2</a:t>
            </a:r>
            <a:r>
              <a:rPr lang="en-US" dirty="0"/>
              <a:t>+...+</a:t>
            </a:r>
            <a:r>
              <a:rPr lang="en-US" i="1" dirty="0"/>
              <a:t>a</a:t>
            </a:r>
            <a:r>
              <a:rPr lang="en-US" i="1" baseline="-25000" dirty="0"/>
              <a:t>n </a:t>
            </a:r>
            <a:r>
              <a:rPr lang="en-US" dirty="0"/>
              <a:t>− (</a:t>
            </a:r>
            <a:r>
              <a:rPr lang="en-US" i="1" dirty="0"/>
              <a:t>n</a:t>
            </a:r>
            <a:r>
              <a:rPr lang="en-US" dirty="0"/>
              <a:t>∕2) ≥ 0</a:t>
            </a:r>
            <a:endParaRPr dirty="0"/>
          </a:p>
          <a:p>
            <a:pPr marL="800100" lvl="1" indent="-342900">
              <a:spcBef>
                <a:spcPts val="1080"/>
              </a:spcBef>
              <a:spcAft>
                <a:spcPts val="0"/>
              </a:spcAft>
              <a:buClr>
                <a:schemeClr val="dk2"/>
              </a:buClr>
              <a:buSzPts val="2000"/>
              <a:buFont typeface="Arial"/>
              <a:buChar char="•"/>
            </a:pPr>
            <a:r>
              <a:rPr lang="en-US" dirty="0"/>
              <a:t>But a decision tree needs an exponential number of branches</a:t>
            </a:r>
            <a:endParaRPr dirty="0"/>
          </a:p>
          <a:p>
            <a:pPr marL="1485900" lvl="2" indent="-342900">
              <a:spcBef>
                <a:spcPts val="1080"/>
              </a:spcBef>
              <a:spcAft>
                <a:spcPts val="0"/>
              </a:spcAft>
              <a:buClr>
                <a:schemeClr val="dk2"/>
              </a:buClr>
              <a:buSzPts val="1800"/>
              <a:buFont typeface="Arial"/>
              <a:buChar char="•"/>
            </a:pPr>
            <a:r>
              <a:rPr lang="en-US" dirty="0"/>
              <a:t>One branch for each combination with a majority of Trues</a:t>
            </a:r>
            <a:endParaRPr dirty="0"/>
          </a:p>
          <a:p>
            <a:pPr marL="1485900" lvl="2" indent="-342900">
              <a:spcBef>
                <a:spcPts val="1080"/>
              </a:spcBef>
              <a:spcAft>
                <a:spcPts val="0"/>
              </a:spcAft>
              <a:buClr>
                <a:schemeClr val="dk2"/>
              </a:buClr>
              <a:buSzPts val="1800"/>
              <a:buFont typeface="Arial"/>
              <a:buChar char="•"/>
            </a:pPr>
            <a:r>
              <a:rPr lang="en-US" dirty="0"/>
              <a:t>e.g., </a:t>
            </a:r>
            <a:r>
              <a:rPr lang="en-US" b="1" dirty="0"/>
              <a:t>IF</a:t>
            </a:r>
            <a:r>
              <a:rPr lang="en-US" dirty="0"/>
              <a:t> </a:t>
            </a:r>
            <a:r>
              <a:rPr lang="en-US" i="1" dirty="0"/>
              <a:t>a</a:t>
            </a:r>
            <a:r>
              <a:rPr lang="en-US" baseline="-25000" dirty="0"/>
              <a:t>1</a:t>
            </a:r>
            <a:r>
              <a:rPr lang="en-US" dirty="0"/>
              <a:t>=1 </a:t>
            </a:r>
            <a:r>
              <a:rPr lang="en-US" b="1" dirty="0"/>
              <a:t>AND </a:t>
            </a:r>
            <a:r>
              <a:rPr lang="en-US" i="1" dirty="0"/>
              <a:t>a</a:t>
            </a:r>
            <a:r>
              <a:rPr lang="en-US" baseline="-25000" dirty="0"/>
              <a:t>2</a:t>
            </a:r>
            <a:r>
              <a:rPr lang="en-US" dirty="0"/>
              <a:t>=1 </a:t>
            </a:r>
            <a:r>
              <a:rPr lang="en-US" b="1" dirty="0"/>
              <a:t>AND</a:t>
            </a:r>
            <a:r>
              <a:rPr lang="en-US" dirty="0"/>
              <a:t>…</a:t>
            </a:r>
            <a:r>
              <a:rPr lang="en-US" b="1" dirty="0"/>
              <a:t> </a:t>
            </a:r>
            <a:r>
              <a:rPr lang="en-US" i="1" dirty="0"/>
              <a:t>a</a:t>
            </a:r>
            <a:r>
              <a:rPr lang="en-US" i="1" baseline="-25000" dirty="0"/>
              <a:t>n</a:t>
            </a:r>
            <a:r>
              <a:rPr lang="en-US" baseline="-25000" dirty="0"/>
              <a:t>/2</a:t>
            </a:r>
            <a:r>
              <a:rPr lang="en-US" dirty="0"/>
              <a:t>=1 </a:t>
            </a:r>
            <a:r>
              <a:rPr lang="en-US" b="1" dirty="0"/>
              <a:t>AND </a:t>
            </a:r>
            <a:r>
              <a:rPr lang="en-US" i="1" dirty="0"/>
              <a:t>a</a:t>
            </a:r>
            <a:r>
              <a:rPr lang="en-US" i="1" baseline="-25000" dirty="0"/>
              <a:t>n</a:t>
            </a:r>
            <a:r>
              <a:rPr lang="en-US" baseline="-25000" dirty="0"/>
              <a:t>/2+1</a:t>
            </a:r>
            <a:r>
              <a:rPr lang="en-US" dirty="0"/>
              <a:t>=1 </a:t>
            </a:r>
            <a:r>
              <a:rPr lang="en-US" b="1" dirty="0"/>
              <a:t>THEN </a:t>
            </a:r>
            <a:r>
              <a:rPr lang="en-US" dirty="0"/>
              <a:t>1</a:t>
            </a:r>
            <a:endParaRPr dirty="0"/>
          </a:p>
          <a:p>
            <a:pPr marL="1485900" lvl="2" indent="-342900">
              <a:spcBef>
                <a:spcPts val="1080"/>
              </a:spcBef>
              <a:spcAft>
                <a:spcPts val="0"/>
              </a:spcAft>
              <a:buClr>
                <a:schemeClr val="dk2"/>
              </a:buClr>
              <a:buSzPts val="1800"/>
              <a:buFont typeface="Arial"/>
              <a:buChar char="•"/>
            </a:pPr>
            <a:r>
              <a:rPr lang="en-US" b="1" dirty="0"/>
              <a:t>ELSE IF</a:t>
            </a:r>
            <a:r>
              <a:rPr lang="en-US" dirty="0"/>
              <a:t> </a:t>
            </a:r>
            <a:r>
              <a:rPr lang="en-US" i="1" dirty="0"/>
              <a:t>a</a:t>
            </a:r>
            <a:r>
              <a:rPr lang="en-US" baseline="-25000" dirty="0"/>
              <a:t>1</a:t>
            </a:r>
            <a:r>
              <a:rPr lang="en-US" dirty="0"/>
              <a:t>=0 </a:t>
            </a:r>
            <a:r>
              <a:rPr lang="en-US" b="1" dirty="0"/>
              <a:t>AND </a:t>
            </a:r>
            <a:r>
              <a:rPr lang="en-US" i="1" dirty="0"/>
              <a:t>a</a:t>
            </a:r>
            <a:r>
              <a:rPr lang="en-US" baseline="-25000" dirty="0"/>
              <a:t>2</a:t>
            </a:r>
            <a:r>
              <a:rPr lang="en-US" dirty="0"/>
              <a:t>=1 </a:t>
            </a:r>
            <a:r>
              <a:rPr lang="en-US" b="1" dirty="0"/>
              <a:t>AND</a:t>
            </a:r>
            <a:r>
              <a:rPr lang="en-US" dirty="0"/>
              <a:t>…</a:t>
            </a:r>
            <a:r>
              <a:rPr lang="en-US" b="1" dirty="0"/>
              <a:t> </a:t>
            </a:r>
            <a:r>
              <a:rPr lang="en-US" i="1" dirty="0"/>
              <a:t>a</a:t>
            </a:r>
            <a:r>
              <a:rPr lang="en-US" i="1" baseline="-25000" dirty="0"/>
              <a:t>n</a:t>
            </a:r>
            <a:r>
              <a:rPr lang="en-US" baseline="-25000" dirty="0"/>
              <a:t>/2+1</a:t>
            </a:r>
            <a:r>
              <a:rPr lang="en-US" dirty="0"/>
              <a:t>=1 </a:t>
            </a:r>
            <a:r>
              <a:rPr lang="en-US" b="1" dirty="0"/>
              <a:t>AND </a:t>
            </a:r>
            <a:r>
              <a:rPr lang="en-US" i="1" dirty="0"/>
              <a:t>a</a:t>
            </a:r>
            <a:r>
              <a:rPr lang="en-US" i="1" baseline="-25000" dirty="0"/>
              <a:t>n</a:t>
            </a:r>
            <a:r>
              <a:rPr lang="en-US" baseline="-25000" dirty="0"/>
              <a:t>/2+2</a:t>
            </a:r>
            <a:r>
              <a:rPr lang="en-US" dirty="0"/>
              <a:t>=1 </a:t>
            </a:r>
            <a:r>
              <a:rPr lang="en-US" b="1" dirty="0"/>
              <a:t>THEN </a:t>
            </a:r>
            <a:r>
              <a:rPr lang="en-US" dirty="0"/>
              <a:t>1</a:t>
            </a:r>
            <a:endParaRPr dirty="0"/>
          </a:p>
        </p:txBody>
      </p:sp>
      <p:sp>
        <p:nvSpPr>
          <p:cNvPr id="346" name="Google Shape;346;p47"/>
          <p:cNvSpPr txBox="1">
            <a:spLocks noGrp="1"/>
          </p:cNvSpPr>
          <p:nvPr>
            <p:ph type="title"/>
          </p:nvPr>
        </p:nvSpPr>
        <p:spPr>
          <a:xfrm>
            <a:off x="1981200" y="152718"/>
            <a:ext cx="8080500" cy="781200"/>
          </a:xfrm>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lgn="l">
              <a:spcBef>
                <a:spcPts val="0"/>
              </a:spcBef>
              <a:spcAft>
                <a:spcPts val="0"/>
              </a:spcAft>
              <a:buClr>
                <a:schemeClr val="dk1"/>
              </a:buClr>
            </a:pPr>
            <a:r>
              <a:rPr lang="en-US" sz="3000"/>
              <a:t>Majority Function</a:t>
            </a:r>
            <a:endParaRPr sz="3000">
              <a:solidFill>
                <a:schemeClr val="dk1"/>
              </a:solidFill>
              <a:latin typeface="Arial Black"/>
              <a:ea typeface="Arial Black"/>
              <a:cs typeface="Arial Black"/>
              <a:sym typeface="Arial Black"/>
            </a:endParaRPr>
          </a:p>
        </p:txBody>
      </p:sp>
      <p:sp>
        <p:nvSpPr>
          <p:cNvPr id="347" name="Google Shape;347;p47"/>
          <p:cNvSpPr txBox="1">
            <a:spLocks noGrp="1"/>
          </p:cNvSpPr>
          <p:nvPr>
            <p:ph type="sldNum" idx="4294967295"/>
          </p:nvPr>
        </p:nvSpPr>
        <p:spPr bwMode="auto">
          <a:xfrm>
            <a:off x="7500938" y="6400800"/>
            <a:ext cx="312737" cy="304800"/>
          </a:xfrm>
          <a:prstGeom prst="rect">
            <a:avLst/>
          </a:prstGeom>
          <a:noFill/>
          <a:ln w="12700">
            <a:noFill/>
            <a:miter lim="800000"/>
            <a:headEnd/>
            <a:tailEnd/>
          </a:ln>
          <a:effectLst/>
        </p:spPr>
        <p:txBody>
          <a:bodyPr spcFirstLastPara="1" vert="horz" wrap="none" lIns="91440" tIns="45720" rIns="91440" bIns="45720" numCol="1" anchor="b" anchorCtr="0" compatLnSpc="1">
            <a:prstTxWarp prst="textNoShape">
              <a:avLst/>
            </a:prstTxWarp>
            <a:noAutofit/>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pPr>
              <a:spcBef>
                <a:spcPts val="0"/>
              </a:spcBef>
              <a:spcAft>
                <a:spcPts val="0"/>
              </a:spcAft>
            </a:pPr>
            <a:fld id="{54286877-D21F-3F43-AD03-D93EB701451B}" type="slidenum">
              <a:rPr lang="en-US" smtClean="0"/>
              <a:pPr/>
              <a:t>14</a:t>
            </a:fld>
            <a:endParaRPr sz="2400" b="1">
              <a:solidFill>
                <a:schemeClr val="dk2"/>
              </a:solidFill>
              <a:latin typeface="Arial"/>
              <a:ea typeface="Arial"/>
              <a:cs typeface="Arial"/>
              <a:sym typeface="Arial"/>
            </a:endParaRPr>
          </a:p>
        </p:txBody>
      </p:sp>
    </p:spTree>
    <p:extLst>
      <p:ext uri="{BB962C8B-B14F-4D97-AF65-F5344CB8AC3E}">
        <p14:creationId xmlns:p14="http://schemas.microsoft.com/office/powerpoint/2010/main" val="700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15</a:t>
            </a:fld>
            <a:endParaRPr lang="en-US"/>
          </a:p>
        </p:txBody>
      </p:sp>
      <p:sp>
        <p:nvSpPr>
          <p:cNvPr id="1821698" name="Rectangle 2"/>
          <p:cNvSpPr>
            <a:spLocks noGrp="1" noChangeArrowheads="1"/>
          </p:cNvSpPr>
          <p:nvPr>
            <p:ph type="title"/>
          </p:nvPr>
        </p:nvSpPr>
        <p:spPr>
          <a:xfrm>
            <a:off x="2170113" y="0"/>
            <a:ext cx="7772400" cy="1143000"/>
          </a:xfrm>
        </p:spPr>
        <p:txBody>
          <a:bodyPr/>
          <a:lstStyle/>
          <a:p>
            <a:r>
              <a:rPr lang="en-US" sz="4000" dirty="0"/>
              <a:t>Sample Results</a:t>
            </a:r>
          </a:p>
        </p:txBody>
      </p:sp>
      <p:sp>
        <p:nvSpPr>
          <p:cNvPr id="1821699" name="Rectangle 3"/>
          <p:cNvSpPr>
            <a:spLocks noGrp="1" noChangeArrowheads="1"/>
          </p:cNvSpPr>
          <p:nvPr>
            <p:ph type="body" idx="1"/>
          </p:nvPr>
        </p:nvSpPr>
        <p:spPr>
          <a:xfrm>
            <a:off x="1720850" y="1260476"/>
            <a:ext cx="4573588" cy="5287963"/>
          </a:xfrm>
        </p:spPr>
        <p:txBody>
          <a:bodyPr/>
          <a:lstStyle/>
          <a:p>
            <a:r>
              <a:rPr lang="en-US" sz="2400"/>
              <a:t>Perceptron learns majority function easily; DTL hopeless</a:t>
            </a:r>
          </a:p>
          <a:p>
            <a:pPr lvl="1"/>
            <a:r>
              <a:rPr lang="en-US" sz="2000"/>
              <a:t>Linearly separable, but difficult to express with yes/no splits on attributes without a path for each combination of attributes that would yield a majority</a:t>
            </a:r>
          </a:p>
          <a:p>
            <a:pPr lvl="1"/>
            <a:endParaRPr lang="en-US" sz="2000"/>
          </a:p>
          <a:p>
            <a:r>
              <a:rPr lang="en-US" sz="2400"/>
              <a:t>DTL learns restaurant function easily; single layer perceptron can’t represent it</a:t>
            </a:r>
          </a:p>
          <a:p>
            <a:pPr lvl="1"/>
            <a:r>
              <a:rPr lang="en-US" sz="2000"/>
              <a:t>Data came from a decision tree</a:t>
            </a:r>
          </a:p>
          <a:p>
            <a:pPr lvl="1"/>
            <a:r>
              <a:rPr lang="en-US" sz="2000"/>
              <a:t>Data is not linearly separable </a:t>
            </a:r>
          </a:p>
        </p:txBody>
      </p:sp>
      <p:pic>
        <p:nvPicPr>
          <p:cNvPr id="1821702" name="Picture 6" descr="Picture 5"/>
          <p:cNvPicPr>
            <a:picLocks noChangeAspect="1" noChangeArrowheads="1"/>
          </p:cNvPicPr>
          <p:nvPr/>
        </p:nvPicPr>
        <p:blipFill>
          <a:blip r:embed="rId3"/>
          <a:srcRect/>
          <a:stretch>
            <a:fillRect/>
          </a:stretch>
        </p:blipFill>
        <p:spPr bwMode="auto">
          <a:xfrm>
            <a:off x="6928887" y="877094"/>
            <a:ext cx="3684587" cy="2665413"/>
          </a:xfrm>
          <a:prstGeom prst="rect">
            <a:avLst/>
          </a:prstGeom>
          <a:noFill/>
        </p:spPr>
      </p:pic>
      <p:pic>
        <p:nvPicPr>
          <p:cNvPr id="1821703" name="Picture 7" descr="Picture 6"/>
          <p:cNvPicPr>
            <a:picLocks noChangeAspect="1" noChangeArrowheads="1"/>
          </p:cNvPicPr>
          <p:nvPr/>
        </p:nvPicPr>
        <p:blipFill>
          <a:blip r:embed="rId4"/>
          <a:srcRect/>
          <a:stretch>
            <a:fillRect/>
          </a:stretch>
        </p:blipFill>
        <p:spPr bwMode="auto">
          <a:xfrm>
            <a:off x="6974924" y="3501751"/>
            <a:ext cx="3638550" cy="2713037"/>
          </a:xfrm>
          <a:prstGeom prst="rect">
            <a:avLst/>
          </a:prstGeom>
          <a:noFill/>
        </p:spPr>
      </p:pic>
      <p:grpSp>
        <p:nvGrpSpPr>
          <p:cNvPr id="1821708" name="Group 12"/>
          <p:cNvGrpSpPr>
            <a:grpSpLocks/>
          </p:cNvGrpSpPr>
          <p:nvPr/>
        </p:nvGrpSpPr>
        <p:grpSpPr bwMode="auto">
          <a:xfrm>
            <a:off x="5014500" y="3188495"/>
            <a:ext cx="727075" cy="715962"/>
            <a:chOff x="512" y="407"/>
            <a:chExt cx="458" cy="451"/>
          </a:xfrm>
        </p:grpSpPr>
        <p:sp>
          <p:nvSpPr>
            <p:cNvPr id="1821705" name="Text Box 9"/>
            <p:cNvSpPr txBox="1">
              <a:spLocks noChangeArrowheads="1"/>
            </p:cNvSpPr>
            <p:nvPr/>
          </p:nvSpPr>
          <p:spPr bwMode="auto">
            <a:xfrm>
              <a:off x="512" y="407"/>
              <a:ext cx="458" cy="446"/>
            </a:xfrm>
            <a:prstGeom prst="rect">
              <a:avLst/>
            </a:prstGeom>
            <a:noFill/>
            <a:ln w="9525">
              <a:noFill/>
              <a:miter lim="800000"/>
              <a:headEnd/>
              <a:tailEnd/>
            </a:ln>
          </p:spPr>
          <p:txBody>
            <a:bodyPr wrap="none">
              <a:prstTxWarp prst="textNoShape">
                <a:avLst/>
              </a:prstTxWarp>
              <a:spAutoFit/>
            </a:bodyPr>
            <a:lstStyle/>
            <a:p>
              <a:r>
                <a:rPr lang="en-US" sz="4000"/>
                <a:t>(  )</a:t>
              </a:r>
            </a:p>
          </p:txBody>
        </p:sp>
        <p:sp>
          <p:nvSpPr>
            <p:cNvPr id="1821706" name="Text Box 10"/>
            <p:cNvSpPr txBox="1">
              <a:spLocks noChangeArrowheads="1"/>
            </p:cNvSpPr>
            <p:nvPr/>
          </p:nvSpPr>
          <p:spPr bwMode="auto">
            <a:xfrm>
              <a:off x="619" y="445"/>
              <a:ext cx="280" cy="252"/>
            </a:xfrm>
            <a:prstGeom prst="rect">
              <a:avLst/>
            </a:prstGeom>
            <a:noFill/>
            <a:ln w="9525">
              <a:noFill/>
              <a:miter lim="800000"/>
              <a:headEnd/>
              <a:tailEnd/>
            </a:ln>
          </p:spPr>
          <p:txBody>
            <a:bodyPr wrap="none">
              <a:prstTxWarp prst="textNoShape">
                <a:avLst/>
              </a:prstTxWarp>
              <a:spAutoFit/>
            </a:bodyPr>
            <a:lstStyle/>
            <a:p>
              <a:r>
                <a:rPr lang="en-US" sz="2000"/>
                <a:t>11</a:t>
              </a:r>
            </a:p>
          </p:txBody>
        </p:sp>
        <p:sp>
          <p:nvSpPr>
            <p:cNvPr id="1821707" name="Text Box 11"/>
            <p:cNvSpPr txBox="1">
              <a:spLocks noChangeArrowheads="1"/>
            </p:cNvSpPr>
            <p:nvPr/>
          </p:nvSpPr>
          <p:spPr bwMode="auto">
            <a:xfrm>
              <a:off x="663" y="608"/>
              <a:ext cx="205" cy="250"/>
            </a:xfrm>
            <a:prstGeom prst="rect">
              <a:avLst/>
            </a:prstGeom>
            <a:noFill/>
            <a:ln w="9525">
              <a:noFill/>
              <a:miter lim="800000"/>
              <a:headEnd/>
              <a:tailEnd/>
            </a:ln>
          </p:spPr>
          <p:txBody>
            <a:bodyPr wrap="none">
              <a:prstTxWarp prst="textNoShape">
                <a:avLst/>
              </a:prstTxWarp>
              <a:spAutoFit/>
            </a:bodyPr>
            <a:lstStyle/>
            <a:p>
              <a:r>
                <a:rPr lang="en-US" sz="2000"/>
                <a:t>6</a:t>
              </a:r>
            </a:p>
          </p:txBody>
        </p:sp>
      </p:grpSp>
    </p:spTree>
    <p:extLst>
      <p:ext uri="{BB962C8B-B14F-4D97-AF65-F5344CB8AC3E}">
        <p14:creationId xmlns:p14="http://schemas.microsoft.com/office/powerpoint/2010/main" val="177657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2169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8217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21699">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18217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21699">
                                            <p:txEl>
                                              <p:pRg st="3" end="3"/>
                                            </p:txEl>
                                          </p:spTgt>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499"/>
                                          </p:stCondLst>
                                        </p:cTn>
                                        <p:tgtEl>
                                          <p:spTgt spid="182170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821699">
                                            <p:txEl>
                                              <p:pRg st="4" end="4"/>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499"/>
                                          </p:stCondLst>
                                        </p:cTn>
                                        <p:tgtEl>
                                          <p:spTgt spid="1821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1699"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16</a:t>
            </a:fld>
            <a:endParaRPr lang="en-US"/>
          </a:p>
        </p:txBody>
      </p:sp>
      <p:sp>
        <p:nvSpPr>
          <p:cNvPr id="24579"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sz="3200" dirty="0"/>
              <a:t>Multi-layer </a:t>
            </a:r>
            <a:r>
              <a:rPr lang="en-US" sz="3200" dirty="0" err="1"/>
              <a:t>Perceptrons</a:t>
            </a:r>
            <a:endParaRPr lang="en-US" sz="3200" dirty="0"/>
          </a:p>
        </p:txBody>
      </p:sp>
      <p:sp>
        <p:nvSpPr>
          <p:cNvPr id="24580"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r>
              <a:rPr lang="en-US"/>
              <a:t>single layer perceptrons can only represent linear decision surfaces</a:t>
            </a:r>
          </a:p>
          <a:p>
            <a:r>
              <a:rPr lang="en-US"/>
              <a:t>multi-layer perceptrons can represent non-linear decision surfaces.</a:t>
            </a:r>
          </a:p>
        </p:txBody>
      </p:sp>
      <p:sp>
        <p:nvSpPr>
          <p:cNvPr id="24581" name="Text Box 5"/>
          <p:cNvSpPr txBox="1">
            <a:spLocks noChangeArrowheads="1"/>
          </p:cNvSpPr>
          <p:nvPr/>
        </p:nvSpPr>
        <p:spPr bwMode="auto">
          <a:xfrm>
            <a:off x="9024939" y="6400800"/>
            <a:ext cx="312737" cy="304800"/>
          </a:xfrm>
          <a:prstGeom prst="rect">
            <a:avLst/>
          </a:prstGeom>
          <a:noFill/>
          <a:ln w="12700">
            <a:noFill/>
            <a:miter lim="800000"/>
            <a:headEnd/>
            <a:tailEnd/>
          </a:ln>
        </p:spPr>
        <p:txBody>
          <a:bodyPr wrap="none" anchor="b">
            <a:prstTxWarp prst="textNoShape">
              <a:avLst/>
            </a:prstTxWarp>
          </a:bodyPr>
          <a:lstStyle/>
          <a:p>
            <a:pPr algn="ctr"/>
            <a:fld id="{8287AD10-6AFB-1F4B-B172-813C7ADF0B2F}" type="slidenum">
              <a:rPr lang="en-US" sz="1400">
                <a:solidFill>
                  <a:srgbClr val="5E574E"/>
                </a:solidFill>
                <a:latin typeface="Arial" charset="0"/>
                <a:ea typeface="Arial" charset="0"/>
                <a:cs typeface="Arial" charset="0"/>
                <a:sym typeface="Arial" charset="0"/>
              </a:rPr>
              <a:pPr algn="ctr"/>
              <a:t>16</a:t>
            </a:fld>
            <a:endParaRPr lang="en-US" sz="1400">
              <a:solidFill>
                <a:srgbClr val="5E574E"/>
              </a:solidFill>
              <a:latin typeface="Arial" charset="0"/>
              <a:ea typeface="Arial" charset="0"/>
              <a:cs typeface="Arial" charset="0"/>
              <a:sym typeface="Arial" charset="0"/>
            </a:endParaRPr>
          </a:p>
        </p:txBody>
      </p:sp>
      <p:pic>
        <p:nvPicPr>
          <p:cNvPr id="24582" name="Picture 6"/>
          <p:cNvPicPr>
            <a:picLocks noChangeAspect="1" noChangeArrowheads="1"/>
          </p:cNvPicPr>
          <p:nvPr/>
        </p:nvPicPr>
        <p:blipFill>
          <a:blip r:embed="rId2"/>
          <a:srcRect/>
          <a:stretch>
            <a:fillRect/>
          </a:stretch>
        </p:blipFill>
        <p:spPr bwMode="auto">
          <a:xfrm>
            <a:off x="2387600" y="2792414"/>
            <a:ext cx="3111500" cy="2568575"/>
          </a:xfrm>
          <a:prstGeom prst="rect">
            <a:avLst/>
          </a:prstGeom>
          <a:noFill/>
          <a:ln w="9525" cap="flat">
            <a:noFill/>
            <a:round/>
            <a:headEnd/>
            <a:tailEnd/>
          </a:ln>
        </p:spPr>
      </p:pic>
      <p:pic>
        <p:nvPicPr>
          <p:cNvPr id="24583" name="Picture 7"/>
          <p:cNvPicPr>
            <a:picLocks noChangeAspect="1" noChangeArrowheads="1"/>
          </p:cNvPicPr>
          <p:nvPr/>
        </p:nvPicPr>
        <p:blipFill>
          <a:blip r:embed="rId3"/>
          <a:srcRect/>
          <a:stretch>
            <a:fillRect/>
          </a:stretch>
        </p:blipFill>
        <p:spPr bwMode="auto">
          <a:xfrm>
            <a:off x="6985000" y="2705100"/>
            <a:ext cx="3175000" cy="2730500"/>
          </a:xfrm>
          <a:prstGeom prst="rect">
            <a:avLst/>
          </a:prstGeom>
          <a:noFill/>
          <a:ln w="9525" cap="flat">
            <a:noFill/>
            <a:round/>
            <a:headEnd/>
            <a:tailEnd/>
          </a:ln>
        </p:spPr>
      </p:pic>
    </p:spTree>
    <p:extLst>
      <p:ext uri="{BB962C8B-B14F-4D97-AF65-F5344CB8AC3E}">
        <p14:creationId xmlns:p14="http://schemas.microsoft.com/office/powerpoint/2010/main" val="2846363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17</a:t>
            </a:fld>
            <a:endParaRPr lang="en-US"/>
          </a:p>
        </p:txBody>
      </p:sp>
      <p:sp>
        <p:nvSpPr>
          <p:cNvPr id="1823746" name="Rectangle 2"/>
          <p:cNvSpPr>
            <a:spLocks noGrp="1" noChangeArrowheads="1"/>
          </p:cNvSpPr>
          <p:nvPr>
            <p:ph type="title"/>
          </p:nvPr>
        </p:nvSpPr>
        <p:spPr>
          <a:xfrm>
            <a:off x="2171700" y="153988"/>
            <a:ext cx="7772400" cy="989012"/>
          </a:xfrm>
        </p:spPr>
        <p:txBody>
          <a:bodyPr/>
          <a:lstStyle/>
          <a:p>
            <a:r>
              <a:rPr lang="en-US" dirty="0"/>
              <a:t>Multilayer Neural Networks</a:t>
            </a:r>
          </a:p>
        </p:txBody>
      </p:sp>
      <p:pic>
        <p:nvPicPr>
          <p:cNvPr id="1823748" name="Picture 4" descr="Picture 7"/>
          <p:cNvPicPr>
            <a:picLocks noChangeAspect="1" noChangeArrowheads="1"/>
          </p:cNvPicPr>
          <p:nvPr/>
        </p:nvPicPr>
        <p:blipFill>
          <a:blip r:embed="rId3"/>
          <a:srcRect/>
          <a:stretch>
            <a:fillRect/>
          </a:stretch>
        </p:blipFill>
        <p:spPr bwMode="auto">
          <a:xfrm>
            <a:off x="6281530" y="3611528"/>
            <a:ext cx="5370512" cy="2566988"/>
          </a:xfrm>
          <a:prstGeom prst="rect">
            <a:avLst/>
          </a:prstGeom>
          <a:noFill/>
        </p:spPr>
      </p:pic>
      <p:sp>
        <p:nvSpPr>
          <p:cNvPr id="6" name="Content Placeholder 5"/>
          <p:cNvSpPr>
            <a:spLocks noGrp="1"/>
          </p:cNvSpPr>
          <p:nvPr>
            <p:ph idx="1"/>
          </p:nvPr>
        </p:nvSpPr>
        <p:spPr>
          <a:xfrm>
            <a:off x="735496" y="1225515"/>
            <a:ext cx="11092069" cy="4870486"/>
          </a:xfrm>
        </p:spPr>
        <p:txBody>
          <a:bodyPr/>
          <a:lstStyle/>
          <a:p>
            <a:pPr>
              <a:lnSpc>
                <a:spcPct val="90000"/>
              </a:lnSpc>
            </a:pPr>
            <a:r>
              <a:rPr lang="en-US" dirty="0"/>
              <a:t>Units typically fully connected across layers unless have domain-specific knowledge to guide</a:t>
            </a:r>
          </a:p>
          <a:p>
            <a:pPr>
              <a:lnSpc>
                <a:spcPct val="90000"/>
              </a:lnSpc>
            </a:pPr>
            <a:r>
              <a:rPr lang="en-US" dirty="0"/>
              <a:t>Number of hidden units either chosen by hand or found via search</a:t>
            </a:r>
          </a:p>
          <a:p>
            <a:pPr lvl="1">
              <a:lnSpc>
                <a:spcPct val="90000"/>
              </a:lnSpc>
            </a:pPr>
            <a:r>
              <a:rPr lang="en-US" dirty="0"/>
              <a:t>If too many, network will memorize input (</a:t>
            </a:r>
            <a:r>
              <a:rPr lang="en-US" dirty="0" err="1"/>
              <a:t>overfitting</a:t>
            </a:r>
            <a:r>
              <a:rPr lang="en-US" dirty="0"/>
              <a:t>)</a:t>
            </a:r>
          </a:p>
          <a:p>
            <a:pPr lvl="1">
              <a:lnSpc>
                <a:spcPct val="90000"/>
              </a:lnSpc>
            </a:pPr>
            <a:r>
              <a:rPr lang="en-US" dirty="0"/>
              <a:t>If too few, function will be difficult to represent</a:t>
            </a:r>
          </a:p>
          <a:p>
            <a:pPr lvl="1">
              <a:lnSpc>
                <a:spcPct val="90000"/>
              </a:lnSpc>
            </a:pPr>
            <a:r>
              <a:rPr lang="en-US" i="1" dirty="0"/>
              <a:t>As with Goldilocks, need it just right (to generalize)</a:t>
            </a:r>
          </a:p>
          <a:p>
            <a:endParaRPr lang="en-US" dirty="0"/>
          </a:p>
        </p:txBody>
      </p:sp>
    </p:spTree>
    <p:extLst>
      <p:ext uri="{BB962C8B-B14F-4D97-AF65-F5344CB8AC3E}">
        <p14:creationId xmlns:p14="http://schemas.microsoft.com/office/powerpoint/2010/main" val="55285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905001" y="3124200"/>
            <a:ext cx="8423275" cy="1143000"/>
          </a:xfrm>
        </p:spPr>
        <p:txBody>
          <a:bodyPr/>
          <a:lstStyle/>
          <a:p>
            <a:pPr>
              <a:defRPr/>
            </a:pPr>
            <a:r>
              <a:rPr lang="en-US" sz="4400" dirty="0">
                <a:solidFill>
                  <a:srgbClr val="000000"/>
                </a:solidFill>
              </a:rPr>
              <a:t>Back-Propagation (learning)</a:t>
            </a:r>
            <a:br>
              <a:rPr lang="en-US" sz="4400" dirty="0">
                <a:solidFill>
                  <a:srgbClr val="000000"/>
                </a:solidFill>
              </a:rPr>
            </a:br>
            <a:br>
              <a:rPr lang="en-US" sz="4400" dirty="0">
                <a:solidFill>
                  <a:srgbClr val="000000"/>
                </a:solidFill>
              </a:rPr>
            </a:br>
            <a:r>
              <a:rPr lang="en-US" sz="1800" dirty="0"/>
              <a:t>David E </a:t>
            </a:r>
            <a:r>
              <a:rPr lang="en-US" sz="1800" dirty="0" err="1"/>
              <a:t>Rumelhart</a:t>
            </a:r>
            <a:r>
              <a:rPr lang="en-US" sz="1800" dirty="0"/>
              <a:t>, Geoffrey E Hinton, and Ronald J Williams. Learning representations by back-propagating errors. </a:t>
            </a:r>
            <a:r>
              <a:rPr lang="en-US" sz="1800" i="1" dirty="0"/>
              <a:t>Nature</a:t>
            </a:r>
            <a:r>
              <a:rPr lang="en-US" sz="1800" dirty="0"/>
              <a:t>, 323(9) 533-536 1986.</a:t>
            </a:r>
            <a:br>
              <a:rPr lang="en-US" sz="1800" dirty="0"/>
            </a:br>
            <a:r>
              <a:rPr lang="en-US" sz="2000" dirty="0" err="1"/>
              <a:t>www.cs.toronto.edu</a:t>
            </a:r>
            <a:r>
              <a:rPr lang="en-US" sz="2000" dirty="0"/>
              <a:t>/</a:t>
            </a:r>
            <a:r>
              <a:rPr lang="en-US" sz="2000" dirty="0" err="1"/>
              <a:t>hinton</a:t>
            </a:r>
            <a:r>
              <a:rPr lang="en-US" sz="2000" dirty="0"/>
              <a:t>/</a:t>
            </a:r>
            <a:r>
              <a:rPr lang="en-US" sz="2000" dirty="0" err="1"/>
              <a:t>absps</a:t>
            </a:r>
            <a:r>
              <a:rPr lang="en-US" sz="2000" dirty="0"/>
              <a:t>/</a:t>
            </a:r>
            <a:r>
              <a:rPr lang="en-US" sz="2000" dirty="0" err="1"/>
              <a:t>naturebp.pdf</a:t>
            </a:r>
            <a:r>
              <a:rPr lang="en-US" sz="2000" dirty="0"/>
              <a:t>. </a:t>
            </a:r>
            <a:endParaRPr lang="en-US" sz="2000" dirty="0">
              <a:solidFill>
                <a:srgbClr val="000000"/>
              </a:solidFill>
            </a:endParaRPr>
          </a:p>
        </p:txBody>
      </p:sp>
      <p:sp>
        <p:nvSpPr>
          <p:cNvPr id="2" name="TextBox 1">
            <a:extLst>
              <a:ext uri="{FF2B5EF4-FFF2-40B4-BE49-F238E27FC236}">
                <a16:creationId xmlns:a16="http://schemas.microsoft.com/office/drawing/2014/main" id="{AD55F2B8-ADC9-8547-9382-D6F1A203C430}"/>
              </a:ext>
            </a:extLst>
          </p:cNvPr>
          <p:cNvSpPr txBox="1"/>
          <p:nvPr/>
        </p:nvSpPr>
        <p:spPr>
          <a:xfrm>
            <a:off x="1676400" y="1371601"/>
            <a:ext cx="5905078" cy="861774"/>
          </a:xfrm>
          <a:prstGeom prst="rect">
            <a:avLst/>
          </a:prstGeom>
          <a:noFill/>
        </p:spPr>
        <p:txBody>
          <a:bodyPr wrap="none" rtlCol="0">
            <a:spAutoFit/>
          </a:bodyPr>
          <a:lstStyle/>
          <a:p>
            <a:r>
              <a:rPr lang="en-US" sz="2500" i="1" dirty="0"/>
              <a:t>For anyone interested in how training works</a:t>
            </a:r>
          </a:p>
          <a:p>
            <a:r>
              <a:rPr lang="en-US" sz="2500" i="1" dirty="0"/>
              <a:t>(We will breeze through this)</a:t>
            </a:r>
          </a:p>
        </p:txBody>
      </p:sp>
    </p:spTree>
    <p:extLst>
      <p:ext uri="{BB962C8B-B14F-4D97-AF65-F5344CB8AC3E}">
        <p14:creationId xmlns:p14="http://schemas.microsoft.com/office/powerpoint/2010/main" val="3598186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19</a:t>
            </a:fld>
            <a:endParaRPr lang="en-US"/>
          </a:p>
        </p:txBody>
      </p:sp>
      <p:sp>
        <p:nvSpPr>
          <p:cNvPr id="1825794" name="Rectangle 2"/>
          <p:cNvSpPr>
            <a:spLocks noGrp="1" noChangeArrowheads="1"/>
          </p:cNvSpPr>
          <p:nvPr>
            <p:ph type="title"/>
          </p:nvPr>
        </p:nvSpPr>
        <p:spPr>
          <a:xfrm>
            <a:off x="2209800" y="533401"/>
            <a:ext cx="7772400" cy="739775"/>
          </a:xfrm>
        </p:spPr>
        <p:txBody>
          <a:bodyPr/>
          <a:lstStyle/>
          <a:p>
            <a:r>
              <a:rPr lang="en-US" dirty="0"/>
              <a:t>Learn by Back-Propagation</a:t>
            </a:r>
          </a:p>
        </p:txBody>
      </p:sp>
      <p:sp>
        <p:nvSpPr>
          <p:cNvPr id="1825795" name="Rectangle 3"/>
          <p:cNvSpPr>
            <a:spLocks noGrp="1" noChangeArrowheads="1"/>
          </p:cNvSpPr>
          <p:nvPr>
            <p:ph type="body" idx="1"/>
          </p:nvPr>
        </p:nvSpPr>
        <p:spPr>
          <a:xfrm>
            <a:off x="2209800" y="1828800"/>
            <a:ext cx="7964488" cy="4114800"/>
          </a:xfrm>
        </p:spPr>
        <p:txBody>
          <a:bodyPr/>
          <a:lstStyle/>
          <a:p>
            <a:pPr>
              <a:lnSpc>
                <a:spcPct val="90000"/>
              </a:lnSpc>
            </a:pPr>
            <a:r>
              <a:rPr lang="en-US" sz="2400" dirty="0"/>
              <a:t>Challenges for learning in networks with hidden units</a:t>
            </a:r>
          </a:p>
          <a:p>
            <a:pPr lvl="1">
              <a:lnSpc>
                <a:spcPct val="90000"/>
              </a:lnSpc>
            </a:pPr>
            <a:r>
              <a:rPr lang="en-US" sz="2000" dirty="0"/>
              <a:t>Can’t directly compute error on output of hidden units </a:t>
            </a:r>
            <a:br>
              <a:rPr lang="en-US" sz="2000" dirty="0"/>
            </a:br>
            <a:r>
              <a:rPr lang="en-US" sz="2000" dirty="0"/>
              <a:t>because don’t have the true values for them</a:t>
            </a:r>
          </a:p>
          <a:p>
            <a:pPr lvl="1">
              <a:lnSpc>
                <a:spcPct val="90000"/>
              </a:lnSpc>
            </a:pPr>
            <a:r>
              <a:rPr lang="en-US" sz="2000" dirty="0"/>
              <a:t>Also a clustering problem/opportunity</a:t>
            </a:r>
          </a:p>
          <a:p>
            <a:pPr lvl="2">
              <a:lnSpc>
                <a:spcPct val="90000"/>
              </a:lnSpc>
            </a:pPr>
            <a:r>
              <a:rPr lang="en-US" sz="1800" dirty="0"/>
              <a:t>May yield new useful features</a:t>
            </a:r>
          </a:p>
          <a:p>
            <a:pPr>
              <a:lnSpc>
                <a:spcPct val="90000"/>
              </a:lnSpc>
            </a:pPr>
            <a:r>
              <a:rPr lang="en-US" sz="2400" dirty="0"/>
              <a:t>General approach is to (re)apportion error on output units to predecessors based on the weight of their connection, and continue this recursively backwards through the network</a:t>
            </a:r>
          </a:p>
        </p:txBody>
      </p:sp>
    </p:spTree>
    <p:extLst>
      <p:ext uri="{BB962C8B-B14F-4D97-AF65-F5344CB8AC3E}">
        <p14:creationId xmlns:p14="http://schemas.microsoft.com/office/powerpoint/2010/main" val="281701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25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8257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257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8257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257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579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D5A7-2587-4F54-B817-F0BE8D4E2E0F}"/>
              </a:ext>
            </a:extLst>
          </p:cNvPr>
          <p:cNvSpPr>
            <a:spLocks noGrp="1"/>
          </p:cNvSpPr>
          <p:nvPr>
            <p:ph type="title"/>
          </p:nvPr>
        </p:nvSpPr>
        <p:spPr/>
        <p:txBody>
          <a:bodyPr/>
          <a:lstStyle/>
          <a:p>
            <a:r>
              <a:rPr lang="en-US" dirty="0"/>
              <a:t>Topics this week</a:t>
            </a:r>
          </a:p>
        </p:txBody>
      </p:sp>
      <p:sp>
        <p:nvSpPr>
          <p:cNvPr id="3" name="Content Placeholder 2">
            <a:extLst>
              <a:ext uri="{FF2B5EF4-FFF2-40B4-BE49-F238E27FC236}">
                <a16:creationId xmlns:a16="http://schemas.microsoft.com/office/drawing/2014/main" id="{484B3F6C-9923-45F0-992D-531264DD4169}"/>
              </a:ext>
            </a:extLst>
          </p:cNvPr>
          <p:cNvSpPr>
            <a:spLocks noGrp="1"/>
          </p:cNvSpPr>
          <p:nvPr>
            <p:ph idx="1"/>
          </p:nvPr>
        </p:nvSpPr>
        <p:spPr/>
        <p:txBody>
          <a:bodyPr/>
          <a:lstStyle/>
          <a:p>
            <a:r>
              <a:rPr lang="en-US" dirty="0"/>
              <a:t>Reviewing Quiz 4</a:t>
            </a:r>
          </a:p>
          <a:p>
            <a:r>
              <a:rPr lang="en-US" dirty="0"/>
              <a:t>General Artificial Neural Networks and How They “Learn”</a:t>
            </a:r>
          </a:p>
          <a:p>
            <a:pPr lvl="1"/>
            <a:r>
              <a:rPr lang="en-US" dirty="0"/>
              <a:t>Basic Units, Perceptron, Multiple-Layers</a:t>
            </a:r>
          </a:p>
          <a:p>
            <a:pPr lvl="1"/>
            <a:r>
              <a:rPr lang="en-US" dirty="0"/>
              <a:t>Back Propagation Algorithm (minimizing the errors)</a:t>
            </a:r>
          </a:p>
          <a:p>
            <a:r>
              <a:rPr lang="en-US" dirty="0"/>
              <a:t>Modeling the Brain (very ambitious)</a:t>
            </a:r>
          </a:p>
          <a:p>
            <a:pPr lvl="1"/>
            <a:r>
              <a:rPr lang="en-US" dirty="0"/>
              <a:t>Deep Learning Neural Networks</a:t>
            </a:r>
          </a:p>
          <a:p>
            <a:r>
              <a:rPr lang="en-US" dirty="0"/>
              <a:t>Improving generalizability</a:t>
            </a:r>
          </a:p>
          <a:p>
            <a:r>
              <a:rPr lang="en-US" dirty="0"/>
              <a:t>Applications: example in </a:t>
            </a:r>
            <a:r>
              <a:rPr lang="en-US" dirty="0" err="1"/>
              <a:t>Jupyter</a:t>
            </a:r>
            <a:r>
              <a:rPr lang="en-US" dirty="0"/>
              <a:t> notebook</a:t>
            </a:r>
          </a:p>
        </p:txBody>
      </p:sp>
    </p:spTree>
    <p:extLst>
      <p:ext uri="{BB962C8B-B14F-4D97-AF65-F5344CB8AC3E}">
        <p14:creationId xmlns:p14="http://schemas.microsoft.com/office/powerpoint/2010/main" val="876490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20</a:t>
            </a:fld>
            <a:endParaRPr lang="en-US"/>
          </a:p>
        </p:txBody>
      </p:sp>
      <p:pic>
        <p:nvPicPr>
          <p:cNvPr id="26625" name="Picture 1"/>
          <p:cNvPicPr>
            <a:picLocks noChangeAspect="1" noChangeArrowheads="1"/>
          </p:cNvPicPr>
          <p:nvPr/>
        </p:nvPicPr>
        <p:blipFill>
          <a:blip r:embed="rId2"/>
          <a:srcRect/>
          <a:stretch>
            <a:fillRect/>
          </a:stretch>
        </p:blipFill>
        <p:spPr bwMode="auto">
          <a:xfrm>
            <a:off x="1892300" y="4303714"/>
            <a:ext cx="3873500" cy="407987"/>
          </a:xfrm>
          <a:prstGeom prst="rect">
            <a:avLst/>
          </a:prstGeom>
          <a:noFill/>
          <a:ln w="9525" cap="flat">
            <a:noFill/>
            <a:round/>
            <a:headEnd/>
            <a:tailEnd/>
          </a:ln>
        </p:spPr>
      </p:pic>
      <p:pic>
        <p:nvPicPr>
          <p:cNvPr id="26626" name="Picture 2"/>
          <p:cNvPicPr>
            <a:picLocks noChangeAspect="1" noChangeArrowheads="1"/>
          </p:cNvPicPr>
          <p:nvPr/>
        </p:nvPicPr>
        <p:blipFill>
          <a:blip r:embed="rId3"/>
          <a:srcRect/>
          <a:stretch>
            <a:fillRect/>
          </a:stretch>
        </p:blipFill>
        <p:spPr bwMode="auto">
          <a:xfrm>
            <a:off x="1981201" y="5308600"/>
            <a:ext cx="4030663" cy="406400"/>
          </a:xfrm>
          <a:prstGeom prst="rect">
            <a:avLst/>
          </a:prstGeom>
          <a:noFill/>
          <a:ln w="9525" cap="flat">
            <a:noFill/>
            <a:round/>
            <a:headEnd/>
            <a:tailEnd/>
          </a:ln>
        </p:spPr>
      </p:pic>
      <p:pic>
        <p:nvPicPr>
          <p:cNvPr id="26627" name="Picture 3"/>
          <p:cNvPicPr>
            <a:picLocks noChangeAspect="1" noChangeArrowheads="1"/>
          </p:cNvPicPr>
          <p:nvPr/>
        </p:nvPicPr>
        <p:blipFill>
          <a:blip r:embed="rId4"/>
          <a:srcRect/>
          <a:stretch>
            <a:fillRect/>
          </a:stretch>
        </p:blipFill>
        <p:spPr bwMode="auto">
          <a:xfrm>
            <a:off x="5664201" y="4826000"/>
            <a:ext cx="3249613" cy="368300"/>
          </a:xfrm>
          <a:prstGeom prst="rect">
            <a:avLst/>
          </a:prstGeom>
          <a:noFill/>
          <a:ln w="9525" cap="flat">
            <a:noFill/>
            <a:round/>
            <a:headEnd/>
            <a:tailEnd/>
          </a:ln>
        </p:spPr>
      </p:pic>
      <p:pic>
        <p:nvPicPr>
          <p:cNvPr id="26628" name="Picture 4"/>
          <p:cNvPicPr>
            <a:picLocks noChangeAspect="1" noChangeArrowheads="1"/>
          </p:cNvPicPr>
          <p:nvPr/>
        </p:nvPicPr>
        <p:blipFill>
          <a:blip r:embed="rId5"/>
          <a:srcRect/>
          <a:stretch>
            <a:fillRect/>
          </a:stretch>
        </p:blipFill>
        <p:spPr bwMode="auto">
          <a:xfrm>
            <a:off x="5664201" y="5715000"/>
            <a:ext cx="2857500" cy="446087"/>
          </a:xfrm>
          <a:prstGeom prst="rect">
            <a:avLst/>
          </a:prstGeom>
          <a:noFill/>
          <a:ln w="9525" cap="flat">
            <a:noFill/>
            <a:round/>
            <a:headEnd/>
            <a:tailEnd/>
          </a:ln>
        </p:spPr>
      </p:pic>
      <p:sp>
        <p:nvSpPr>
          <p:cNvPr id="26631" name="Rectangle 7"/>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dirty="0"/>
              <a:t>Training a multilayer network using </a:t>
            </a:r>
            <a:r>
              <a:rPr lang="en-US" dirty="0" err="1"/>
              <a:t>Backpropogation</a:t>
            </a:r>
            <a:endParaRPr lang="en-US" dirty="0"/>
          </a:p>
        </p:txBody>
      </p:sp>
      <p:pic>
        <p:nvPicPr>
          <p:cNvPr id="26632" name="Picture 8"/>
          <p:cNvPicPr>
            <a:picLocks noChangeAspect="1" noChangeArrowheads="1"/>
          </p:cNvPicPr>
          <p:nvPr/>
        </p:nvPicPr>
        <p:blipFill>
          <a:blip r:embed="rId6"/>
          <a:srcRect/>
          <a:stretch>
            <a:fillRect/>
          </a:stretch>
        </p:blipFill>
        <p:spPr bwMode="auto">
          <a:xfrm>
            <a:off x="3263900" y="1293814"/>
            <a:ext cx="5646738" cy="2630487"/>
          </a:xfrm>
          <a:prstGeom prst="rect">
            <a:avLst/>
          </a:prstGeom>
          <a:noFill/>
          <a:ln w="9525" cap="flat">
            <a:noFill/>
            <a:round/>
            <a:headEnd/>
            <a:tailEnd/>
          </a:ln>
        </p:spPr>
      </p:pic>
    </p:spTree>
    <p:extLst>
      <p:ext uri="{BB962C8B-B14F-4D97-AF65-F5344CB8AC3E}">
        <p14:creationId xmlns:p14="http://schemas.microsoft.com/office/powerpoint/2010/main" val="1078142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900" y="381000"/>
            <a:ext cx="8153400" cy="1524000"/>
          </a:xfrm>
        </p:spPr>
        <p:txBody>
          <a:bodyPr/>
          <a:lstStyle/>
          <a:p>
            <a:pPr algn="l"/>
            <a:r>
              <a:rPr lang="en-US" dirty="0"/>
              <a:t>Neural Networks</a:t>
            </a:r>
            <a:br>
              <a:rPr lang="en-US" dirty="0"/>
            </a:br>
            <a:r>
              <a:rPr lang="en-US" dirty="0"/>
              <a:t>(The back-propagation math)</a:t>
            </a:r>
            <a:br>
              <a:rPr lang="en-US" dirty="0"/>
            </a:br>
            <a:r>
              <a:rPr lang="en-US" dirty="0"/>
              <a:t>(WS Chapter 4) </a:t>
            </a:r>
          </a:p>
        </p:txBody>
      </p:sp>
      <p:pic>
        <p:nvPicPr>
          <p:cNvPr id="7" name="Picture 6"/>
          <p:cNvPicPr>
            <a:picLocks noChangeAspect="1"/>
          </p:cNvPicPr>
          <p:nvPr/>
        </p:nvPicPr>
        <p:blipFill>
          <a:blip r:embed="rId2"/>
          <a:stretch>
            <a:fillRect/>
          </a:stretch>
        </p:blipFill>
        <p:spPr>
          <a:xfrm>
            <a:off x="6971152" y="152401"/>
            <a:ext cx="3191945" cy="2243843"/>
          </a:xfrm>
          <a:prstGeom prst="rect">
            <a:avLst/>
          </a:prstGeom>
        </p:spPr>
      </p:pic>
      <p:sp>
        <p:nvSpPr>
          <p:cNvPr id="11" name="Slide Number Placeholder 10"/>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21</a:t>
            </a:fld>
            <a:endParaRPr lang="en-US" dirty="0"/>
          </a:p>
        </p:txBody>
      </p:sp>
      <p:pic>
        <p:nvPicPr>
          <p:cNvPr id="12" name="Picture 11"/>
          <p:cNvPicPr>
            <a:picLocks noChangeAspect="1"/>
          </p:cNvPicPr>
          <p:nvPr/>
        </p:nvPicPr>
        <p:blipFill>
          <a:blip r:embed="rId3"/>
          <a:stretch>
            <a:fillRect/>
          </a:stretch>
        </p:blipFill>
        <p:spPr>
          <a:xfrm>
            <a:off x="2145691" y="2257625"/>
            <a:ext cx="8104866" cy="3775488"/>
          </a:xfrm>
          <a:prstGeom prst="rect">
            <a:avLst/>
          </a:prstGeom>
        </p:spPr>
      </p:pic>
      <p:pic>
        <p:nvPicPr>
          <p:cNvPr id="10" name="Picture 9"/>
          <p:cNvPicPr>
            <a:picLocks noChangeAspect="1"/>
          </p:cNvPicPr>
          <p:nvPr/>
        </p:nvPicPr>
        <p:blipFill>
          <a:blip r:embed="rId4"/>
          <a:stretch>
            <a:fillRect/>
          </a:stretch>
        </p:blipFill>
        <p:spPr>
          <a:xfrm>
            <a:off x="7176052" y="3706678"/>
            <a:ext cx="3835400" cy="1016000"/>
          </a:xfrm>
          <a:prstGeom prst="rect">
            <a:avLst/>
          </a:prstGeom>
        </p:spPr>
      </p:pic>
    </p:spTree>
    <p:extLst>
      <p:ext uri="{BB962C8B-B14F-4D97-AF65-F5344CB8AC3E}">
        <p14:creationId xmlns:p14="http://schemas.microsoft.com/office/powerpoint/2010/main" val="3021901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(1/3)</a:t>
            </a:r>
          </a:p>
        </p:txBody>
      </p:sp>
      <p:sp>
        <p:nvSpPr>
          <p:cNvPr id="8" name="Slide Number Placeholder 7"/>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22</a:t>
            </a:fld>
            <a:endParaRPr lang="en-US" dirty="0"/>
          </a:p>
        </p:txBody>
      </p:sp>
      <p:pic>
        <p:nvPicPr>
          <p:cNvPr id="9" name="Picture 8"/>
          <p:cNvPicPr>
            <a:picLocks noChangeAspect="1"/>
          </p:cNvPicPr>
          <p:nvPr/>
        </p:nvPicPr>
        <p:blipFill>
          <a:blip r:embed="rId2"/>
          <a:stretch>
            <a:fillRect/>
          </a:stretch>
        </p:blipFill>
        <p:spPr>
          <a:xfrm>
            <a:off x="2909956" y="1100676"/>
            <a:ext cx="6361662" cy="912721"/>
          </a:xfrm>
          <a:prstGeom prst="rect">
            <a:avLst/>
          </a:prstGeom>
        </p:spPr>
      </p:pic>
      <p:pic>
        <p:nvPicPr>
          <p:cNvPr id="10" name="Picture 9"/>
          <p:cNvPicPr>
            <a:picLocks noChangeAspect="1"/>
          </p:cNvPicPr>
          <p:nvPr/>
        </p:nvPicPr>
        <p:blipFill>
          <a:blip r:embed="rId3"/>
          <a:stretch>
            <a:fillRect/>
          </a:stretch>
        </p:blipFill>
        <p:spPr>
          <a:xfrm>
            <a:off x="2909956" y="2013397"/>
            <a:ext cx="6361659" cy="4157124"/>
          </a:xfrm>
          <a:prstGeom prst="rect">
            <a:avLst/>
          </a:prstGeom>
        </p:spPr>
      </p:pic>
      <p:grpSp>
        <p:nvGrpSpPr>
          <p:cNvPr id="4" name="Group 3"/>
          <p:cNvGrpSpPr/>
          <p:nvPr/>
        </p:nvGrpSpPr>
        <p:grpSpPr>
          <a:xfrm>
            <a:off x="1095388" y="3291859"/>
            <a:ext cx="1752600" cy="1600200"/>
            <a:chOff x="6553200" y="3196951"/>
            <a:chExt cx="2172849" cy="1832249"/>
          </a:xfrm>
        </p:grpSpPr>
        <p:pic>
          <p:nvPicPr>
            <p:cNvPr id="7" name="Picture 6"/>
            <p:cNvPicPr>
              <a:picLocks noChangeAspect="1"/>
            </p:cNvPicPr>
            <p:nvPr/>
          </p:nvPicPr>
          <p:blipFill>
            <a:blip r:embed="rId4"/>
            <a:stretch>
              <a:fillRect/>
            </a:stretch>
          </p:blipFill>
          <p:spPr>
            <a:xfrm>
              <a:off x="6553200" y="3501751"/>
              <a:ext cx="2172849" cy="1527449"/>
            </a:xfrm>
            <a:prstGeom prst="rect">
              <a:avLst/>
            </a:prstGeom>
          </p:spPr>
        </p:pic>
        <p:sp>
          <p:nvSpPr>
            <p:cNvPr id="3" name="TextBox 2"/>
            <p:cNvSpPr txBox="1"/>
            <p:nvPr/>
          </p:nvSpPr>
          <p:spPr>
            <a:xfrm>
              <a:off x="8153401" y="3349351"/>
              <a:ext cx="304467" cy="458131"/>
            </a:xfrm>
            <a:prstGeom prst="rect">
              <a:avLst/>
            </a:prstGeom>
            <a:noFill/>
          </p:spPr>
          <p:txBody>
            <a:bodyPr wrap="none" rtlCol="0">
              <a:spAutoFit/>
            </a:bodyPr>
            <a:lstStyle/>
            <a:p>
              <a:r>
                <a:rPr lang="en-US" sz="2000" i="1" dirty="0">
                  <a:solidFill>
                    <a:srgbClr val="FF0000"/>
                  </a:solidFill>
                </a:rPr>
                <a:t>j</a:t>
              </a:r>
            </a:p>
          </p:txBody>
        </p:sp>
        <p:sp>
          <p:nvSpPr>
            <p:cNvPr id="11" name="TextBox 10"/>
            <p:cNvSpPr txBox="1"/>
            <p:nvPr/>
          </p:nvSpPr>
          <p:spPr>
            <a:xfrm>
              <a:off x="7467600" y="3196951"/>
              <a:ext cx="302481" cy="458131"/>
            </a:xfrm>
            <a:prstGeom prst="rect">
              <a:avLst/>
            </a:prstGeom>
            <a:noFill/>
          </p:spPr>
          <p:txBody>
            <a:bodyPr wrap="none" rtlCol="0">
              <a:spAutoFit/>
            </a:bodyPr>
            <a:lstStyle/>
            <a:p>
              <a:r>
                <a:rPr lang="en-US" sz="2000" i="1" dirty="0">
                  <a:solidFill>
                    <a:srgbClr val="FF0000"/>
                  </a:solidFill>
                </a:rPr>
                <a:t>i</a:t>
              </a:r>
            </a:p>
          </p:txBody>
        </p:sp>
      </p:grpSp>
    </p:spTree>
    <p:extLst>
      <p:ext uri="{BB962C8B-B14F-4D97-AF65-F5344CB8AC3E}">
        <p14:creationId xmlns:p14="http://schemas.microsoft.com/office/powerpoint/2010/main" val="3916031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(2/3)</a:t>
            </a:r>
          </a:p>
        </p:txBody>
      </p:sp>
      <p:sp>
        <p:nvSpPr>
          <p:cNvPr id="7" name="Slide Number Placeholder 6"/>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23</a:t>
            </a:fld>
            <a:endParaRPr lang="en-US" dirty="0"/>
          </a:p>
        </p:txBody>
      </p:sp>
      <p:graphicFrame>
        <p:nvGraphicFramePr>
          <p:cNvPr id="6" name="Object 5"/>
          <p:cNvGraphicFramePr>
            <a:graphicFrameLocks noChangeAspect="1"/>
          </p:cNvGraphicFramePr>
          <p:nvPr/>
        </p:nvGraphicFramePr>
        <p:xfrm>
          <a:off x="3886201" y="5029200"/>
          <a:ext cx="4289955" cy="838200"/>
        </p:xfrm>
        <a:graphic>
          <a:graphicData uri="http://schemas.openxmlformats.org/presentationml/2006/ole">
            <mc:AlternateContent xmlns:mc="http://schemas.openxmlformats.org/markup-compatibility/2006">
              <mc:Choice xmlns:v="urn:schemas-microsoft-com:vml" Requires="v">
                <p:oleObj spid="_x0000_s68611" name="Equation" r:id="rId3" imgW="2209800" imgH="431800" progId="Equation.3">
                  <p:embed/>
                </p:oleObj>
              </mc:Choice>
              <mc:Fallback>
                <p:oleObj name="Equation" r:id="rId3" imgW="2209800" imgH="431800" progId="Equation.3">
                  <p:embed/>
                  <p:pic>
                    <p:nvPicPr>
                      <p:cNvPr id="6" name="Object 5"/>
                      <p:cNvPicPr/>
                      <p:nvPr/>
                    </p:nvPicPr>
                    <p:blipFill>
                      <a:blip r:embed="rId4"/>
                      <a:stretch>
                        <a:fillRect/>
                      </a:stretch>
                    </p:blipFill>
                    <p:spPr>
                      <a:xfrm>
                        <a:off x="3886201" y="5029200"/>
                        <a:ext cx="4289955" cy="838200"/>
                      </a:xfrm>
                      <a:prstGeom prst="rect">
                        <a:avLst/>
                      </a:prstGeom>
                    </p:spPr>
                  </p:pic>
                </p:oleObj>
              </mc:Fallback>
            </mc:AlternateContent>
          </a:graphicData>
        </a:graphic>
      </p:graphicFrame>
      <p:grpSp>
        <p:nvGrpSpPr>
          <p:cNvPr id="16" name="Group 15"/>
          <p:cNvGrpSpPr/>
          <p:nvPr/>
        </p:nvGrpSpPr>
        <p:grpSpPr>
          <a:xfrm>
            <a:off x="1981200" y="1066801"/>
            <a:ext cx="8159688" cy="3841013"/>
            <a:chOff x="527112" y="1677304"/>
            <a:chExt cx="8159688" cy="3841013"/>
          </a:xfrm>
        </p:grpSpPr>
        <p:pic>
          <p:nvPicPr>
            <p:cNvPr id="5" name="Picture 4"/>
            <p:cNvPicPr>
              <a:picLocks noChangeAspect="1"/>
            </p:cNvPicPr>
            <p:nvPr/>
          </p:nvPicPr>
          <p:blipFill>
            <a:blip r:embed="rId5"/>
            <a:stretch>
              <a:fillRect/>
            </a:stretch>
          </p:blipFill>
          <p:spPr>
            <a:xfrm>
              <a:off x="527112" y="2120462"/>
              <a:ext cx="8122818" cy="3397855"/>
            </a:xfrm>
            <a:prstGeom prst="rect">
              <a:avLst/>
            </a:prstGeom>
          </p:spPr>
        </p:pic>
        <p:pic>
          <p:nvPicPr>
            <p:cNvPr id="8" name="Picture 7"/>
            <p:cNvPicPr>
              <a:picLocks noChangeAspect="1"/>
            </p:cNvPicPr>
            <p:nvPr/>
          </p:nvPicPr>
          <p:blipFill>
            <a:blip r:embed="rId6"/>
            <a:stretch>
              <a:fillRect/>
            </a:stretch>
          </p:blipFill>
          <p:spPr>
            <a:xfrm>
              <a:off x="527112" y="1677304"/>
              <a:ext cx="8122818" cy="546952"/>
            </a:xfrm>
            <a:prstGeom prst="rect">
              <a:avLst/>
            </a:prstGeom>
          </p:spPr>
        </p:pic>
        <p:sp>
          <p:nvSpPr>
            <p:cNvPr id="9" name="TextBox 8"/>
            <p:cNvSpPr txBox="1"/>
            <p:nvPr/>
          </p:nvSpPr>
          <p:spPr>
            <a:xfrm>
              <a:off x="6069117" y="5105400"/>
              <a:ext cx="966740" cy="400110"/>
            </a:xfrm>
            <a:prstGeom prst="rect">
              <a:avLst/>
            </a:prstGeom>
            <a:noFill/>
          </p:spPr>
          <p:txBody>
            <a:bodyPr wrap="none" rtlCol="0">
              <a:spAutoFit/>
            </a:bodyPr>
            <a:lstStyle/>
            <a:p>
              <a:r>
                <a:rPr lang="en-US" sz="2000" dirty="0"/>
                <a:t>, where</a:t>
              </a:r>
            </a:p>
          </p:txBody>
        </p:sp>
        <p:grpSp>
          <p:nvGrpSpPr>
            <p:cNvPr id="15" name="Group 14"/>
            <p:cNvGrpSpPr/>
            <p:nvPr/>
          </p:nvGrpSpPr>
          <p:grpSpPr>
            <a:xfrm>
              <a:off x="6934200" y="2057400"/>
              <a:ext cx="1752600" cy="1451249"/>
              <a:chOff x="5943600" y="76200"/>
              <a:chExt cx="2172849" cy="1832249"/>
            </a:xfrm>
          </p:grpSpPr>
          <p:pic>
            <p:nvPicPr>
              <p:cNvPr id="11" name="Picture 10"/>
              <p:cNvPicPr>
                <a:picLocks noChangeAspect="1"/>
              </p:cNvPicPr>
              <p:nvPr/>
            </p:nvPicPr>
            <p:blipFill>
              <a:blip r:embed="rId7"/>
              <a:stretch>
                <a:fillRect/>
              </a:stretch>
            </p:blipFill>
            <p:spPr>
              <a:xfrm>
                <a:off x="5943600" y="381000"/>
                <a:ext cx="2172849" cy="1527449"/>
              </a:xfrm>
              <a:prstGeom prst="rect">
                <a:avLst/>
              </a:prstGeom>
            </p:spPr>
          </p:pic>
          <p:sp>
            <p:nvSpPr>
              <p:cNvPr id="12" name="TextBox 11"/>
              <p:cNvSpPr txBox="1"/>
              <p:nvPr/>
            </p:nvSpPr>
            <p:spPr>
              <a:xfrm>
                <a:off x="7543801" y="228600"/>
                <a:ext cx="374026" cy="505152"/>
              </a:xfrm>
              <a:prstGeom prst="rect">
                <a:avLst/>
              </a:prstGeom>
              <a:noFill/>
            </p:spPr>
            <p:txBody>
              <a:bodyPr wrap="none" rtlCol="0">
                <a:spAutoFit/>
              </a:bodyPr>
              <a:lstStyle/>
              <a:p>
                <a:r>
                  <a:rPr lang="en-US" sz="2000" i="1" dirty="0">
                    <a:solidFill>
                      <a:srgbClr val="FF0000"/>
                    </a:solidFill>
                  </a:rPr>
                  <a:t>k</a:t>
                </a:r>
              </a:p>
            </p:txBody>
          </p:sp>
          <p:sp>
            <p:nvSpPr>
              <p:cNvPr id="13" name="TextBox 12"/>
              <p:cNvSpPr txBox="1"/>
              <p:nvPr/>
            </p:nvSpPr>
            <p:spPr>
              <a:xfrm>
                <a:off x="6858000" y="76200"/>
                <a:ext cx="304467" cy="505152"/>
              </a:xfrm>
              <a:prstGeom prst="rect">
                <a:avLst/>
              </a:prstGeom>
              <a:noFill/>
            </p:spPr>
            <p:txBody>
              <a:bodyPr wrap="none" rtlCol="0">
                <a:spAutoFit/>
              </a:bodyPr>
              <a:lstStyle/>
              <a:p>
                <a:r>
                  <a:rPr lang="en-US" sz="2000" i="1" dirty="0">
                    <a:solidFill>
                      <a:srgbClr val="FF0000"/>
                    </a:solidFill>
                  </a:rPr>
                  <a:t>j</a:t>
                </a:r>
              </a:p>
            </p:txBody>
          </p:sp>
          <p:sp>
            <p:nvSpPr>
              <p:cNvPr id="14" name="TextBox 13"/>
              <p:cNvSpPr txBox="1"/>
              <p:nvPr/>
            </p:nvSpPr>
            <p:spPr>
              <a:xfrm>
                <a:off x="6095999" y="304800"/>
                <a:ext cx="302481" cy="505152"/>
              </a:xfrm>
              <a:prstGeom prst="rect">
                <a:avLst/>
              </a:prstGeom>
              <a:noFill/>
            </p:spPr>
            <p:txBody>
              <a:bodyPr wrap="none" rtlCol="0">
                <a:spAutoFit/>
              </a:bodyPr>
              <a:lstStyle/>
              <a:p>
                <a:r>
                  <a:rPr lang="en-US" sz="2000" i="1" dirty="0">
                    <a:solidFill>
                      <a:srgbClr val="FF0000"/>
                    </a:solidFill>
                  </a:rPr>
                  <a:t>i</a:t>
                </a:r>
              </a:p>
            </p:txBody>
          </p:sp>
        </p:grpSp>
      </p:grpSp>
    </p:spTree>
    <p:extLst>
      <p:ext uri="{BB962C8B-B14F-4D97-AF65-F5344CB8AC3E}">
        <p14:creationId xmlns:p14="http://schemas.microsoft.com/office/powerpoint/2010/main" val="308580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(3/3)</a:t>
            </a:r>
          </a:p>
        </p:txBody>
      </p:sp>
      <p:sp>
        <p:nvSpPr>
          <p:cNvPr id="3" name="Content Placeholder 2"/>
          <p:cNvSpPr>
            <a:spLocks noGrp="1"/>
          </p:cNvSpPr>
          <p:nvPr>
            <p:ph idx="1"/>
          </p:nvPr>
        </p:nvSpPr>
        <p:spPr>
          <a:xfrm>
            <a:off x="1981200" y="1295400"/>
            <a:ext cx="8178800" cy="533400"/>
          </a:xfrm>
        </p:spPr>
        <p:txBody>
          <a:bodyPr/>
          <a:lstStyle/>
          <a:p>
            <a:pPr marL="39688" indent="0">
              <a:buNone/>
            </a:pPr>
            <a:r>
              <a:rPr lang="en-US" dirty="0"/>
              <a:t>Summery: change a link weight from unit </a:t>
            </a:r>
            <a:r>
              <a:rPr lang="en-US" i="1" dirty="0"/>
              <a:t>i</a:t>
            </a:r>
            <a:r>
              <a:rPr lang="en-US" dirty="0"/>
              <a:t> to </a:t>
            </a:r>
            <a:r>
              <a:rPr lang="en-US" i="1" dirty="0"/>
              <a:t>j </a:t>
            </a:r>
            <a:r>
              <a:rPr lang="en-US" dirty="0"/>
              <a:t>using these formulas:</a:t>
            </a:r>
            <a:endParaRPr lang="en-US" baseline="-25000" dirty="0"/>
          </a:p>
        </p:txBody>
      </p:sp>
      <p:sp>
        <p:nvSpPr>
          <p:cNvPr id="4"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24</a:t>
            </a:fld>
            <a:endParaRPr lang="en-US"/>
          </a:p>
        </p:txBody>
      </p:sp>
      <p:graphicFrame>
        <p:nvGraphicFramePr>
          <p:cNvPr id="6" name="Object 5"/>
          <p:cNvGraphicFramePr>
            <a:graphicFrameLocks noChangeAspect="1"/>
          </p:cNvGraphicFramePr>
          <p:nvPr/>
        </p:nvGraphicFramePr>
        <p:xfrm>
          <a:off x="2438401" y="1981200"/>
          <a:ext cx="1825625" cy="444500"/>
        </p:xfrm>
        <a:graphic>
          <a:graphicData uri="http://schemas.openxmlformats.org/presentationml/2006/ole">
            <mc:AlternateContent xmlns:mc="http://schemas.openxmlformats.org/markup-compatibility/2006">
              <mc:Choice xmlns:v="urn:schemas-microsoft-com:vml" Requires="v">
                <p:oleObj spid="_x0000_s69639" name="Equation" r:id="rId3" imgW="939800" imgH="228600" progId="Equation.3">
                  <p:embed/>
                </p:oleObj>
              </mc:Choice>
              <mc:Fallback>
                <p:oleObj name="Equation" r:id="rId3" imgW="939800" imgH="228600" progId="Equation.3">
                  <p:embed/>
                  <p:pic>
                    <p:nvPicPr>
                      <p:cNvPr id="6" name="Object 5"/>
                      <p:cNvPicPr/>
                      <p:nvPr/>
                    </p:nvPicPr>
                    <p:blipFill>
                      <a:blip r:embed="rId4"/>
                      <a:stretch>
                        <a:fillRect/>
                      </a:stretch>
                    </p:blipFill>
                    <p:spPr>
                      <a:xfrm>
                        <a:off x="2438401" y="1981200"/>
                        <a:ext cx="1825625" cy="444500"/>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2362201" y="2743200"/>
          <a:ext cx="2122487" cy="863600"/>
        </p:xfrm>
        <a:graphic>
          <a:graphicData uri="http://schemas.openxmlformats.org/presentationml/2006/ole">
            <mc:AlternateContent xmlns:mc="http://schemas.openxmlformats.org/markup-compatibility/2006">
              <mc:Choice xmlns:v="urn:schemas-microsoft-com:vml" Requires="v">
                <p:oleObj spid="_x0000_s69640" name="Equation" r:id="rId5" imgW="1092200" imgH="444500" progId="Equation.3">
                  <p:embed/>
                </p:oleObj>
              </mc:Choice>
              <mc:Fallback>
                <p:oleObj name="Equation" r:id="rId5" imgW="1092200" imgH="444500" progId="Equation.3">
                  <p:embed/>
                  <p:pic>
                    <p:nvPicPr>
                      <p:cNvPr id="8" name="Object 7"/>
                      <p:cNvPicPr/>
                      <p:nvPr/>
                    </p:nvPicPr>
                    <p:blipFill>
                      <a:blip r:embed="rId6"/>
                      <a:stretch>
                        <a:fillRect/>
                      </a:stretch>
                    </p:blipFill>
                    <p:spPr>
                      <a:xfrm>
                        <a:off x="2362201" y="2743200"/>
                        <a:ext cx="2122487" cy="8636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2362201" y="3733801"/>
          <a:ext cx="3109913" cy="1554163"/>
        </p:xfrm>
        <a:graphic>
          <a:graphicData uri="http://schemas.openxmlformats.org/presentationml/2006/ole">
            <mc:AlternateContent xmlns:mc="http://schemas.openxmlformats.org/markup-compatibility/2006">
              <mc:Choice xmlns:v="urn:schemas-microsoft-com:vml" Requires="v">
                <p:oleObj spid="_x0000_s69641" name="Equation" r:id="rId7" imgW="1600200" imgH="800100" progId="Equation.3">
                  <p:embed/>
                </p:oleObj>
              </mc:Choice>
              <mc:Fallback>
                <p:oleObj name="Equation" r:id="rId7" imgW="1600200" imgH="800100" progId="Equation.3">
                  <p:embed/>
                  <p:pic>
                    <p:nvPicPr>
                      <p:cNvPr id="9" name="Object 8"/>
                      <p:cNvPicPr/>
                      <p:nvPr/>
                    </p:nvPicPr>
                    <p:blipFill>
                      <a:blip r:embed="rId8"/>
                      <a:stretch>
                        <a:fillRect/>
                      </a:stretch>
                    </p:blipFill>
                    <p:spPr>
                      <a:xfrm>
                        <a:off x="2362201" y="3733801"/>
                        <a:ext cx="3109913" cy="1554163"/>
                      </a:xfrm>
                      <a:prstGeom prst="rect">
                        <a:avLst/>
                      </a:prstGeom>
                    </p:spPr>
                  </p:pic>
                </p:oleObj>
              </mc:Fallback>
            </mc:AlternateContent>
          </a:graphicData>
        </a:graphic>
      </p:graphicFrame>
      <p:sp>
        <p:nvSpPr>
          <p:cNvPr id="10" name="TextBox 9"/>
          <p:cNvSpPr txBox="1"/>
          <p:nvPr/>
        </p:nvSpPr>
        <p:spPr>
          <a:xfrm>
            <a:off x="5638800" y="3886200"/>
            <a:ext cx="2728548" cy="400110"/>
          </a:xfrm>
          <a:prstGeom prst="rect">
            <a:avLst/>
          </a:prstGeom>
          <a:noFill/>
        </p:spPr>
        <p:txBody>
          <a:bodyPr wrap="none" rtlCol="0">
            <a:spAutoFit/>
          </a:bodyPr>
          <a:lstStyle/>
          <a:p>
            <a:r>
              <a:rPr lang="en-US" sz="2000" i="1" dirty="0"/>
              <a:t>When j is an output unit</a:t>
            </a:r>
          </a:p>
        </p:txBody>
      </p:sp>
      <p:sp>
        <p:nvSpPr>
          <p:cNvPr id="11" name="TextBox 10"/>
          <p:cNvSpPr txBox="1"/>
          <p:nvPr/>
        </p:nvSpPr>
        <p:spPr>
          <a:xfrm>
            <a:off x="5562601" y="4495800"/>
            <a:ext cx="3120407" cy="400110"/>
          </a:xfrm>
          <a:prstGeom prst="rect">
            <a:avLst/>
          </a:prstGeom>
          <a:noFill/>
        </p:spPr>
        <p:txBody>
          <a:bodyPr wrap="none" rtlCol="0">
            <a:spAutoFit/>
          </a:bodyPr>
          <a:lstStyle/>
          <a:p>
            <a:r>
              <a:rPr lang="en-US" sz="2000" i="1" dirty="0"/>
              <a:t>When j is not an output unit</a:t>
            </a:r>
          </a:p>
        </p:txBody>
      </p:sp>
      <p:grpSp>
        <p:nvGrpSpPr>
          <p:cNvPr id="12" name="Group 11"/>
          <p:cNvGrpSpPr/>
          <p:nvPr/>
        </p:nvGrpSpPr>
        <p:grpSpPr>
          <a:xfrm>
            <a:off x="8534400" y="3048000"/>
            <a:ext cx="1752600" cy="1524000"/>
            <a:chOff x="6553200" y="3196951"/>
            <a:chExt cx="2172849" cy="1832249"/>
          </a:xfrm>
        </p:grpSpPr>
        <p:pic>
          <p:nvPicPr>
            <p:cNvPr id="13" name="Picture 12"/>
            <p:cNvPicPr>
              <a:picLocks noChangeAspect="1"/>
            </p:cNvPicPr>
            <p:nvPr/>
          </p:nvPicPr>
          <p:blipFill>
            <a:blip r:embed="rId9"/>
            <a:stretch>
              <a:fillRect/>
            </a:stretch>
          </p:blipFill>
          <p:spPr>
            <a:xfrm>
              <a:off x="6553200" y="3501751"/>
              <a:ext cx="2172849" cy="1527449"/>
            </a:xfrm>
            <a:prstGeom prst="rect">
              <a:avLst/>
            </a:prstGeom>
          </p:spPr>
        </p:pic>
        <p:sp>
          <p:nvSpPr>
            <p:cNvPr id="14" name="TextBox 13"/>
            <p:cNvSpPr txBox="1"/>
            <p:nvPr/>
          </p:nvSpPr>
          <p:spPr>
            <a:xfrm>
              <a:off x="8153401" y="3349351"/>
              <a:ext cx="304467" cy="481037"/>
            </a:xfrm>
            <a:prstGeom prst="rect">
              <a:avLst/>
            </a:prstGeom>
            <a:noFill/>
          </p:spPr>
          <p:txBody>
            <a:bodyPr wrap="none" rtlCol="0">
              <a:spAutoFit/>
            </a:bodyPr>
            <a:lstStyle/>
            <a:p>
              <a:r>
                <a:rPr lang="en-US" sz="2000" i="1" dirty="0">
                  <a:solidFill>
                    <a:srgbClr val="FF0000"/>
                  </a:solidFill>
                </a:rPr>
                <a:t>j</a:t>
              </a:r>
            </a:p>
          </p:txBody>
        </p:sp>
        <p:sp>
          <p:nvSpPr>
            <p:cNvPr id="15" name="TextBox 14"/>
            <p:cNvSpPr txBox="1"/>
            <p:nvPr/>
          </p:nvSpPr>
          <p:spPr>
            <a:xfrm>
              <a:off x="7467600" y="3196951"/>
              <a:ext cx="302481" cy="481037"/>
            </a:xfrm>
            <a:prstGeom prst="rect">
              <a:avLst/>
            </a:prstGeom>
            <a:noFill/>
          </p:spPr>
          <p:txBody>
            <a:bodyPr wrap="none" rtlCol="0">
              <a:spAutoFit/>
            </a:bodyPr>
            <a:lstStyle/>
            <a:p>
              <a:r>
                <a:rPr lang="en-US" sz="2000" i="1" dirty="0">
                  <a:solidFill>
                    <a:srgbClr val="FF0000"/>
                  </a:solidFill>
                </a:rPr>
                <a:t>i</a:t>
              </a:r>
            </a:p>
          </p:txBody>
        </p:sp>
      </p:grpSp>
      <p:grpSp>
        <p:nvGrpSpPr>
          <p:cNvPr id="16" name="Group 15"/>
          <p:cNvGrpSpPr/>
          <p:nvPr/>
        </p:nvGrpSpPr>
        <p:grpSpPr>
          <a:xfrm>
            <a:off x="8572500" y="4419600"/>
            <a:ext cx="1676400" cy="1371600"/>
            <a:chOff x="5943600" y="76200"/>
            <a:chExt cx="2172849" cy="1832249"/>
          </a:xfrm>
        </p:grpSpPr>
        <p:pic>
          <p:nvPicPr>
            <p:cNvPr id="17" name="Picture 16"/>
            <p:cNvPicPr>
              <a:picLocks noChangeAspect="1"/>
            </p:cNvPicPr>
            <p:nvPr/>
          </p:nvPicPr>
          <p:blipFill>
            <a:blip r:embed="rId9"/>
            <a:stretch>
              <a:fillRect/>
            </a:stretch>
          </p:blipFill>
          <p:spPr>
            <a:xfrm>
              <a:off x="5943600" y="381000"/>
              <a:ext cx="2172849" cy="1527449"/>
            </a:xfrm>
            <a:prstGeom prst="rect">
              <a:avLst/>
            </a:prstGeom>
          </p:spPr>
        </p:pic>
        <p:sp>
          <p:nvSpPr>
            <p:cNvPr id="18" name="TextBox 17"/>
            <p:cNvSpPr txBox="1"/>
            <p:nvPr/>
          </p:nvSpPr>
          <p:spPr>
            <a:xfrm>
              <a:off x="7543800" y="228600"/>
              <a:ext cx="391027" cy="534486"/>
            </a:xfrm>
            <a:prstGeom prst="rect">
              <a:avLst/>
            </a:prstGeom>
            <a:noFill/>
          </p:spPr>
          <p:txBody>
            <a:bodyPr wrap="none" rtlCol="0">
              <a:spAutoFit/>
            </a:bodyPr>
            <a:lstStyle/>
            <a:p>
              <a:r>
                <a:rPr lang="en-US" sz="2000" i="1" dirty="0">
                  <a:solidFill>
                    <a:srgbClr val="FF0000"/>
                  </a:solidFill>
                </a:rPr>
                <a:t>k</a:t>
              </a:r>
            </a:p>
          </p:txBody>
        </p:sp>
        <p:sp>
          <p:nvSpPr>
            <p:cNvPr id="19" name="TextBox 18"/>
            <p:cNvSpPr txBox="1"/>
            <p:nvPr/>
          </p:nvSpPr>
          <p:spPr>
            <a:xfrm>
              <a:off x="6858000" y="76200"/>
              <a:ext cx="318306" cy="534486"/>
            </a:xfrm>
            <a:prstGeom prst="rect">
              <a:avLst/>
            </a:prstGeom>
            <a:noFill/>
          </p:spPr>
          <p:txBody>
            <a:bodyPr wrap="none" rtlCol="0">
              <a:spAutoFit/>
            </a:bodyPr>
            <a:lstStyle/>
            <a:p>
              <a:r>
                <a:rPr lang="en-US" sz="2000" i="1" dirty="0">
                  <a:solidFill>
                    <a:srgbClr val="FF0000"/>
                  </a:solidFill>
                </a:rPr>
                <a:t>j</a:t>
              </a:r>
            </a:p>
          </p:txBody>
        </p:sp>
        <p:sp>
          <p:nvSpPr>
            <p:cNvPr id="20" name="TextBox 19"/>
            <p:cNvSpPr txBox="1"/>
            <p:nvPr/>
          </p:nvSpPr>
          <p:spPr>
            <a:xfrm>
              <a:off x="6096000" y="304800"/>
              <a:ext cx="316230" cy="534486"/>
            </a:xfrm>
            <a:prstGeom prst="rect">
              <a:avLst/>
            </a:prstGeom>
            <a:noFill/>
          </p:spPr>
          <p:txBody>
            <a:bodyPr wrap="none" rtlCol="0">
              <a:spAutoFit/>
            </a:bodyPr>
            <a:lstStyle/>
            <a:p>
              <a:r>
                <a:rPr lang="en-US" sz="2000" i="1" dirty="0">
                  <a:solidFill>
                    <a:srgbClr val="FF0000"/>
                  </a:solidFill>
                </a:rPr>
                <a:t>i</a:t>
              </a:r>
            </a:p>
          </p:txBody>
        </p:sp>
      </p:grpSp>
    </p:spTree>
    <p:extLst>
      <p:ext uri="{BB962C8B-B14F-4D97-AF65-F5344CB8AC3E}">
        <p14:creationId xmlns:p14="http://schemas.microsoft.com/office/powerpoint/2010/main" val="2238966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25</a:t>
            </a:fld>
            <a:endParaRPr lang="en-US" dirty="0"/>
          </a:p>
        </p:txBody>
      </p:sp>
      <p:sp>
        <p:nvSpPr>
          <p:cNvPr id="1826818" name="Rectangle 1026"/>
          <p:cNvSpPr>
            <a:spLocks noGrp="1" noChangeArrowheads="1"/>
          </p:cNvSpPr>
          <p:nvPr>
            <p:ph type="title"/>
          </p:nvPr>
        </p:nvSpPr>
        <p:spPr/>
        <p:txBody>
          <a:bodyPr/>
          <a:lstStyle/>
          <a:p>
            <a:r>
              <a:rPr lang="en-US" sz="3200" dirty="0"/>
              <a:t>Example of Back-propagation</a:t>
            </a:r>
          </a:p>
        </p:txBody>
      </p:sp>
      <p:pic>
        <p:nvPicPr>
          <p:cNvPr id="1826820" name="Picture 1028" descr="Picture 1"/>
          <p:cNvPicPr>
            <a:picLocks noChangeAspect="1" noChangeArrowheads="1"/>
          </p:cNvPicPr>
          <p:nvPr/>
        </p:nvPicPr>
        <p:blipFill>
          <a:blip r:embed="rId4"/>
          <a:srcRect/>
          <a:stretch>
            <a:fillRect/>
          </a:stretch>
        </p:blipFill>
        <p:spPr bwMode="auto">
          <a:xfrm>
            <a:off x="2413000" y="1911350"/>
            <a:ext cx="7366000" cy="3035300"/>
          </a:xfrm>
          <a:prstGeom prst="rect">
            <a:avLst/>
          </a:prstGeom>
          <a:noFill/>
        </p:spPr>
      </p:pic>
      <p:sp>
        <p:nvSpPr>
          <p:cNvPr id="6" name="TextBox 5"/>
          <p:cNvSpPr txBox="1"/>
          <p:nvPr/>
        </p:nvSpPr>
        <p:spPr>
          <a:xfrm>
            <a:off x="1828800" y="5410201"/>
            <a:ext cx="5410648" cy="369332"/>
          </a:xfrm>
          <a:prstGeom prst="rect">
            <a:avLst/>
          </a:prstGeom>
          <a:noFill/>
        </p:spPr>
        <p:txBody>
          <a:bodyPr wrap="none" rtlCol="0">
            <a:spAutoFit/>
          </a:bodyPr>
          <a:lstStyle/>
          <a:p>
            <a:r>
              <a:rPr lang="en-US" dirty="0">
                <a:solidFill>
                  <a:srgbClr val="FF0000"/>
                </a:solidFill>
              </a:rPr>
              <a:t>Note</a:t>
            </a:r>
            <a:r>
              <a:rPr lang="en-US" i="1" dirty="0">
                <a:solidFill>
                  <a:srgbClr val="FF0000"/>
                </a:solidFill>
              </a:rPr>
              <a:t>: </a:t>
            </a:r>
            <a:r>
              <a:rPr lang="en-US" i="1" dirty="0">
                <a:solidFill>
                  <a:schemeClr val="tx1"/>
                </a:solidFill>
              </a:rPr>
              <a:t>δ</a:t>
            </a:r>
            <a:r>
              <a:rPr lang="en-US" i="1" dirty="0">
                <a:solidFill>
                  <a:srgbClr val="FF0000"/>
                </a:solidFill>
              </a:rPr>
              <a:t> </a:t>
            </a:r>
            <a:r>
              <a:rPr lang="en-US" dirty="0">
                <a:solidFill>
                  <a:srgbClr val="FF0000"/>
                </a:solidFill>
              </a:rPr>
              <a:t>here is equivalent to          in the previous slides.</a:t>
            </a:r>
            <a:endParaRPr lang="en-US" i="1" dirty="0">
              <a:solidFill>
                <a:srgbClr val="FF0000"/>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84590837"/>
              </p:ext>
            </p:extLst>
          </p:nvPr>
        </p:nvGraphicFramePr>
        <p:xfrm>
          <a:off x="4544063" y="5237817"/>
          <a:ext cx="511175" cy="790575"/>
        </p:xfrm>
        <a:graphic>
          <a:graphicData uri="http://schemas.openxmlformats.org/presentationml/2006/ole">
            <mc:AlternateContent xmlns:mc="http://schemas.openxmlformats.org/markup-compatibility/2006">
              <mc:Choice xmlns:v="urn:schemas-microsoft-com:vml" Requires="v">
                <p:oleObj spid="_x0000_s70659" name="Equation" r:id="rId5" imgW="266700" imgH="444500" progId="Equation.3">
                  <p:embed/>
                </p:oleObj>
              </mc:Choice>
              <mc:Fallback>
                <p:oleObj name="Equation" r:id="rId5" imgW="266700" imgH="444500" progId="Equation.3">
                  <p:embed/>
                  <p:pic>
                    <p:nvPicPr>
                      <p:cNvPr id="2" name="Object 1"/>
                      <p:cNvPicPr/>
                      <p:nvPr/>
                    </p:nvPicPr>
                    <p:blipFill>
                      <a:blip r:embed="rId6"/>
                      <a:stretch>
                        <a:fillRect/>
                      </a:stretch>
                    </p:blipFill>
                    <p:spPr>
                      <a:xfrm>
                        <a:off x="4544063" y="5237817"/>
                        <a:ext cx="511175" cy="790575"/>
                      </a:xfrm>
                      <a:prstGeom prst="rect">
                        <a:avLst/>
                      </a:prstGeom>
                    </p:spPr>
                  </p:pic>
                </p:oleObj>
              </mc:Fallback>
            </mc:AlternateContent>
          </a:graphicData>
        </a:graphic>
      </p:graphicFrame>
    </p:spTree>
    <p:extLst>
      <p:ext uri="{BB962C8B-B14F-4D97-AF65-F5344CB8AC3E}">
        <p14:creationId xmlns:p14="http://schemas.microsoft.com/office/powerpoint/2010/main" val="376334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26</a:t>
            </a:fld>
            <a:endParaRPr lang="en-US"/>
          </a:p>
        </p:txBody>
      </p:sp>
      <p:sp>
        <p:nvSpPr>
          <p:cNvPr id="1827842" name="Rectangle 2"/>
          <p:cNvSpPr>
            <a:spLocks noGrp="1" noChangeArrowheads="1"/>
          </p:cNvSpPr>
          <p:nvPr>
            <p:ph type="title"/>
          </p:nvPr>
        </p:nvSpPr>
        <p:spPr/>
        <p:txBody>
          <a:bodyPr/>
          <a:lstStyle/>
          <a:p>
            <a:r>
              <a:rPr lang="en-US" sz="2800" dirty="0"/>
              <a:t>Example of Back-propagation</a:t>
            </a:r>
          </a:p>
        </p:txBody>
      </p:sp>
      <p:pic>
        <p:nvPicPr>
          <p:cNvPr id="1827844" name="Picture 4" descr="Picture 2"/>
          <p:cNvPicPr>
            <a:picLocks noChangeAspect="1" noChangeArrowheads="1"/>
          </p:cNvPicPr>
          <p:nvPr/>
        </p:nvPicPr>
        <p:blipFill>
          <a:blip r:embed="rId3"/>
          <a:srcRect/>
          <a:stretch>
            <a:fillRect/>
          </a:stretch>
        </p:blipFill>
        <p:spPr bwMode="auto">
          <a:xfrm>
            <a:off x="2374900" y="1771650"/>
            <a:ext cx="7442200" cy="3314700"/>
          </a:xfrm>
          <a:prstGeom prst="rect">
            <a:avLst/>
          </a:prstGeom>
          <a:noFill/>
        </p:spPr>
      </p:pic>
    </p:spTree>
    <p:extLst>
      <p:ext uri="{BB962C8B-B14F-4D97-AF65-F5344CB8AC3E}">
        <p14:creationId xmlns:p14="http://schemas.microsoft.com/office/powerpoint/2010/main" val="4102525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27</a:t>
            </a:fld>
            <a:endParaRPr lang="en-US"/>
          </a:p>
        </p:txBody>
      </p:sp>
      <p:sp>
        <p:nvSpPr>
          <p:cNvPr id="1828866" name="Rectangle 2"/>
          <p:cNvSpPr>
            <a:spLocks noGrp="1" noChangeArrowheads="1"/>
          </p:cNvSpPr>
          <p:nvPr>
            <p:ph type="title"/>
          </p:nvPr>
        </p:nvSpPr>
        <p:spPr/>
        <p:txBody>
          <a:bodyPr/>
          <a:lstStyle/>
          <a:p>
            <a:r>
              <a:rPr lang="en-US" dirty="0"/>
              <a:t>Example of Back-propagation</a:t>
            </a:r>
          </a:p>
        </p:txBody>
      </p:sp>
      <p:pic>
        <p:nvPicPr>
          <p:cNvPr id="1828868" name="Picture 4" descr="Picture 3"/>
          <p:cNvPicPr>
            <a:picLocks noChangeAspect="1" noChangeArrowheads="1"/>
          </p:cNvPicPr>
          <p:nvPr/>
        </p:nvPicPr>
        <p:blipFill>
          <a:blip r:embed="rId3"/>
          <a:srcRect/>
          <a:stretch>
            <a:fillRect/>
          </a:stretch>
        </p:blipFill>
        <p:spPr bwMode="auto">
          <a:xfrm>
            <a:off x="2368550" y="1784350"/>
            <a:ext cx="7454900" cy="3289300"/>
          </a:xfrm>
          <a:prstGeom prst="rect">
            <a:avLst/>
          </a:prstGeom>
          <a:noFill/>
        </p:spPr>
      </p:pic>
    </p:spTree>
    <p:extLst>
      <p:ext uri="{BB962C8B-B14F-4D97-AF65-F5344CB8AC3E}">
        <p14:creationId xmlns:p14="http://schemas.microsoft.com/office/powerpoint/2010/main" val="3952216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28</a:t>
            </a:fld>
            <a:endParaRPr lang="en-US"/>
          </a:p>
        </p:txBody>
      </p:sp>
      <p:sp>
        <p:nvSpPr>
          <p:cNvPr id="1829890" name="Rectangle 2"/>
          <p:cNvSpPr>
            <a:spLocks noGrp="1" noChangeArrowheads="1"/>
          </p:cNvSpPr>
          <p:nvPr>
            <p:ph type="title"/>
          </p:nvPr>
        </p:nvSpPr>
        <p:spPr/>
        <p:txBody>
          <a:bodyPr/>
          <a:lstStyle/>
          <a:p>
            <a:r>
              <a:rPr lang="en-US" dirty="0"/>
              <a:t>Example of Back-propagation</a:t>
            </a:r>
          </a:p>
        </p:txBody>
      </p:sp>
      <p:pic>
        <p:nvPicPr>
          <p:cNvPr id="1829892" name="Picture 4" descr="Picture 4"/>
          <p:cNvPicPr>
            <a:picLocks noChangeAspect="1" noChangeArrowheads="1"/>
          </p:cNvPicPr>
          <p:nvPr/>
        </p:nvPicPr>
        <p:blipFill>
          <a:blip r:embed="rId3"/>
          <a:srcRect/>
          <a:stretch>
            <a:fillRect/>
          </a:stretch>
        </p:blipFill>
        <p:spPr bwMode="auto">
          <a:xfrm>
            <a:off x="2349500" y="1581150"/>
            <a:ext cx="7493000" cy="3695700"/>
          </a:xfrm>
          <a:prstGeom prst="rect">
            <a:avLst/>
          </a:prstGeom>
          <a:noFill/>
        </p:spPr>
      </p:pic>
    </p:spTree>
    <p:extLst>
      <p:ext uri="{BB962C8B-B14F-4D97-AF65-F5344CB8AC3E}">
        <p14:creationId xmlns:p14="http://schemas.microsoft.com/office/powerpoint/2010/main" val="1536945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29</a:t>
            </a:fld>
            <a:endParaRPr lang="en-US"/>
          </a:p>
        </p:txBody>
      </p:sp>
      <p:sp>
        <p:nvSpPr>
          <p:cNvPr id="1836034" name="Rectangle 2"/>
          <p:cNvSpPr>
            <a:spLocks noGrp="1" noChangeArrowheads="1"/>
          </p:cNvSpPr>
          <p:nvPr>
            <p:ph type="title"/>
          </p:nvPr>
        </p:nvSpPr>
        <p:spPr>
          <a:xfrm>
            <a:off x="1905000" y="685801"/>
            <a:ext cx="8229600" cy="696913"/>
          </a:xfrm>
        </p:spPr>
        <p:txBody>
          <a:bodyPr/>
          <a:lstStyle/>
          <a:p>
            <a:r>
              <a:rPr lang="en-US" sz="3200" dirty="0"/>
              <a:t>Some Comments on NNs So Far</a:t>
            </a:r>
          </a:p>
        </p:txBody>
      </p:sp>
      <p:sp>
        <p:nvSpPr>
          <p:cNvPr id="1836035" name="Rectangle 3"/>
          <p:cNvSpPr>
            <a:spLocks noGrp="1" noChangeArrowheads="1"/>
          </p:cNvSpPr>
          <p:nvPr>
            <p:ph type="body" idx="1"/>
          </p:nvPr>
        </p:nvSpPr>
        <p:spPr>
          <a:xfrm>
            <a:off x="2057401" y="1676400"/>
            <a:ext cx="8069263" cy="4287838"/>
          </a:xfrm>
        </p:spPr>
        <p:txBody>
          <a:bodyPr/>
          <a:lstStyle/>
          <a:p>
            <a:pPr>
              <a:lnSpc>
                <a:spcPct val="90000"/>
              </a:lnSpc>
            </a:pPr>
            <a:r>
              <a:rPr lang="en-US" sz="2400" dirty="0"/>
              <a:t>Multi-layer networks can overcome the representational limitations of single-layer</a:t>
            </a:r>
          </a:p>
          <a:p>
            <a:pPr lvl="1">
              <a:lnSpc>
                <a:spcPct val="90000"/>
              </a:lnSpc>
            </a:pPr>
            <a:r>
              <a:rPr lang="en-US" sz="2000" dirty="0"/>
              <a:t>Although may have issues with local minima</a:t>
            </a:r>
          </a:p>
          <a:p>
            <a:pPr>
              <a:lnSpc>
                <a:spcPct val="90000"/>
              </a:lnSpc>
            </a:pPr>
            <a:r>
              <a:rPr lang="en-US" sz="2400" dirty="0"/>
              <a:t>Recurrent networks are even more powerful, but more complex to understand and work with</a:t>
            </a:r>
          </a:p>
          <a:p>
            <a:pPr>
              <a:lnSpc>
                <a:spcPct val="90000"/>
              </a:lnSpc>
            </a:pPr>
            <a:r>
              <a:rPr lang="en-US" sz="2400" dirty="0"/>
              <a:t>Most common applications are in continuous </a:t>
            </a:r>
            <a:r>
              <a:rPr lang="en-US" sz="2400" i="1" dirty="0"/>
              <a:t>perceptual</a:t>
            </a:r>
            <a:r>
              <a:rPr lang="en-US" sz="2400" dirty="0"/>
              <a:t> or </a:t>
            </a:r>
            <a:r>
              <a:rPr lang="en-US" sz="2400" i="1" dirty="0" err="1"/>
              <a:t>perceptuomotor</a:t>
            </a:r>
            <a:r>
              <a:rPr lang="en-US" sz="2400" dirty="0"/>
              <a:t> domains</a:t>
            </a:r>
          </a:p>
          <a:p>
            <a:pPr lvl="1">
              <a:lnSpc>
                <a:spcPct val="90000"/>
              </a:lnSpc>
            </a:pPr>
            <a:r>
              <a:rPr lang="en-US" sz="2000" dirty="0"/>
              <a:t>E.g., speech, driving, handwriting, fraud detection</a:t>
            </a:r>
          </a:p>
          <a:p>
            <a:pPr>
              <a:lnSpc>
                <a:spcPct val="90000"/>
              </a:lnSpc>
            </a:pPr>
            <a:r>
              <a:rPr lang="en-US" sz="2400" dirty="0"/>
              <a:t>Recently have been efforts to understand relationship between NN and Bayesian learning</a:t>
            </a:r>
          </a:p>
        </p:txBody>
      </p:sp>
    </p:spTree>
    <p:extLst>
      <p:ext uri="{BB962C8B-B14F-4D97-AF65-F5344CB8AC3E}">
        <p14:creationId xmlns:p14="http://schemas.microsoft.com/office/powerpoint/2010/main" val="178465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36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36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36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3603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83603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836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6035"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3</a:t>
            </a:fld>
            <a:endParaRPr lang="en-US"/>
          </a:p>
        </p:txBody>
      </p:sp>
      <p:sp>
        <p:nvSpPr>
          <p:cNvPr id="1807362" name="Rectangle 2"/>
          <p:cNvSpPr>
            <a:spLocks noGrp="1" noChangeArrowheads="1"/>
          </p:cNvSpPr>
          <p:nvPr>
            <p:ph type="title"/>
          </p:nvPr>
        </p:nvSpPr>
        <p:spPr>
          <a:xfrm>
            <a:off x="2971801" y="1"/>
            <a:ext cx="6454775" cy="989013"/>
          </a:xfrm>
        </p:spPr>
        <p:txBody>
          <a:bodyPr/>
          <a:lstStyle/>
          <a:p>
            <a:r>
              <a:rPr lang="en-US" dirty="0"/>
              <a:t>Neural Networks in Brain</a:t>
            </a:r>
          </a:p>
        </p:txBody>
      </p:sp>
      <p:sp>
        <p:nvSpPr>
          <p:cNvPr id="1807363" name="Rectangle 3"/>
          <p:cNvSpPr>
            <a:spLocks noGrp="1" noChangeArrowheads="1"/>
          </p:cNvSpPr>
          <p:nvPr>
            <p:ph type="body" idx="1"/>
          </p:nvPr>
        </p:nvSpPr>
        <p:spPr>
          <a:xfrm>
            <a:off x="4240214" y="1028700"/>
            <a:ext cx="6308725" cy="3086100"/>
          </a:xfrm>
        </p:spPr>
        <p:txBody>
          <a:bodyPr>
            <a:normAutofit fontScale="92500" lnSpcReduction="10000"/>
          </a:bodyPr>
          <a:lstStyle/>
          <a:p>
            <a:pPr>
              <a:lnSpc>
                <a:spcPct val="90000"/>
              </a:lnSpc>
            </a:pPr>
            <a:r>
              <a:rPr lang="en-US" sz="2000" dirty="0">
                <a:solidFill>
                  <a:srgbClr val="000000"/>
                </a:solidFill>
              </a:rPr>
              <a:t>Human brain is divided into regions with some functional specialization</a:t>
            </a:r>
          </a:p>
          <a:p>
            <a:pPr lvl="1">
              <a:lnSpc>
                <a:spcPct val="90000"/>
              </a:lnSpc>
            </a:pPr>
            <a:r>
              <a:rPr lang="en-US" sz="1800" dirty="0">
                <a:solidFill>
                  <a:srgbClr val="000000"/>
                </a:solidFill>
              </a:rPr>
              <a:t>E.g., Wernicke’s and </a:t>
            </a:r>
            <a:r>
              <a:rPr lang="en-US" sz="1800" dirty="0" err="1">
                <a:solidFill>
                  <a:srgbClr val="000000"/>
                </a:solidFill>
              </a:rPr>
              <a:t>Broca’s</a:t>
            </a:r>
            <a:r>
              <a:rPr lang="en-US" sz="1800" dirty="0">
                <a:solidFill>
                  <a:srgbClr val="000000"/>
                </a:solidFill>
              </a:rPr>
              <a:t> areas for language</a:t>
            </a:r>
          </a:p>
          <a:p>
            <a:pPr>
              <a:lnSpc>
                <a:spcPct val="90000"/>
              </a:lnSpc>
            </a:pPr>
            <a:r>
              <a:rPr lang="en-US" sz="2000" dirty="0">
                <a:solidFill>
                  <a:srgbClr val="000000"/>
                </a:solidFill>
              </a:rPr>
              <a:t>Computation is driven by very large networks of rather slow </a:t>
            </a:r>
            <a:r>
              <a:rPr lang="en-US" sz="2000" i="1" dirty="0">
                <a:solidFill>
                  <a:srgbClr val="000000"/>
                </a:solidFill>
              </a:rPr>
              <a:t>neurons</a:t>
            </a:r>
            <a:r>
              <a:rPr lang="en-US" sz="2000" dirty="0">
                <a:solidFill>
                  <a:srgbClr val="000000"/>
                </a:solidFill>
              </a:rPr>
              <a:t> connected via </a:t>
            </a:r>
            <a:r>
              <a:rPr lang="en-US" sz="2000" i="1" dirty="0">
                <a:solidFill>
                  <a:srgbClr val="000000"/>
                </a:solidFill>
              </a:rPr>
              <a:t>synapses</a:t>
            </a:r>
          </a:p>
          <a:p>
            <a:pPr lvl="1">
              <a:lnSpc>
                <a:spcPct val="90000"/>
              </a:lnSpc>
            </a:pPr>
            <a:r>
              <a:rPr lang="en-US" sz="1800" dirty="0">
                <a:solidFill>
                  <a:srgbClr val="000000"/>
                </a:solidFill>
              </a:rPr>
              <a:t>10</a:t>
            </a:r>
            <a:r>
              <a:rPr lang="en-US" sz="1800" baseline="30000" dirty="0">
                <a:solidFill>
                  <a:srgbClr val="000000"/>
                </a:solidFill>
              </a:rPr>
              <a:t>11</a:t>
            </a:r>
            <a:r>
              <a:rPr lang="en-US" sz="1800" dirty="0">
                <a:solidFill>
                  <a:srgbClr val="000000"/>
                </a:solidFill>
              </a:rPr>
              <a:t> neurons of &gt; 20 types</a:t>
            </a:r>
          </a:p>
          <a:p>
            <a:pPr lvl="1">
              <a:lnSpc>
                <a:spcPct val="90000"/>
              </a:lnSpc>
            </a:pPr>
            <a:r>
              <a:rPr lang="en-US" sz="1800" dirty="0">
                <a:solidFill>
                  <a:srgbClr val="000000"/>
                </a:solidFill>
              </a:rPr>
              <a:t>10</a:t>
            </a:r>
            <a:r>
              <a:rPr lang="en-US" sz="1800" baseline="30000" dirty="0">
                <a:solidFill>
                  <a:srgbClr val="000000"/>
                </a:solidFill>
              </a:rPr>
              <a:t>14</a:t>
            </a:r>
            <a:r>
              <a:rPr lang="en-US" sz="1800" dirty="0">
                <a:solidFill>
                  <a:srgbClr val="000000"/>
                </a:solidFill>
              </a:rPr>
              <a:t> synapses</a:t>
            </a:r>
          </a:p>
          <a:p>
            <a:pPr lvl="1">
              <a:lnSpc>
                <a:spcPct val="90000"/>
              </a:lnSpc>
            </a:pPr>
            <a:r>
              <a:rPr lang="en-US" sz="1800" dirty="0">
                <a:solidFill>
                  <a:srgbClr val="000000"/>
                </a:solidFill>
              </a:rPr>
              <a:t>1-10ms cycle time</a:t>
            </a:r>
          </a:p>
          <a:p>
            <a:pPr lvl="1">
              <a:lnSpc>
                <a:spcPct val="90000"/>
              </a:lnSpc>
            </a:pPr>
            <a:r>
              <a:rPr lang="en-US" sz="1800" dirty="0">
                <a:solidFill>
                  <a:srgbClr val="000000"/>
                </a:solidFill>
              </a:rPr>
              <a:t>Signals are noisy spike trains of electrical potential</a:t>
            </a:r>
          </a:p>
          <a:p>
            <a:pPr>
              <a:lnSpc>
                <a:spcPct val="90000"/>
              </a:lnSpc>
            </a:pPr>
            <a:r>
              <a:rPr lang="en-US" sz="2000" dirty="0">
                <a:solidFill>
                  <a:srgbClr val="000000"/>
                </a:solidFill>
              </a:rPr>
              <a:t>In AI/ML, models of neurons are highly simplified</a:t>
            </a:r>
          </a:p>
          <a:p>
            <a:pPr>
              <a:lnSpc>
                <a:spcPct val="90000"/>
              </a:lnSpc>
            </a:pPr>
            <a:r>
              <a:rPr lang="en-US" sz="2000" dirty="0">
                <a:solidFill>
                  <a:srgbClr val="000000"/>
                </a:solidFill>
              </a:rPr>
              <a:t>New Discovery: Glial Cells in Brain boost learning</a:t>
            </a:r>
          </a:p>
        </p:txBody>
      </p:sp>
      <p:pic>
        <p:nvPicPr>
          <p:cNvPr id="1807365" name="Picture 5" descr="Picture 3"/>
          <p:cNvPicPr>
            <a:picLocks noChangeAspect="1" noChangeArrowheads="1"/>
          </p:cNvPicPr>
          <p:nvPr/>
        </p:nvPicPr>
        <p:blipFill>
          <a:blip r:embed="rId3"/>
          <a:srcRect/>
          <a:stretch>
            <a:fillRect/>
          </a:stretch>
        </p:blipFill>
        <p:spPr bwMode="auto">
          <a:xfrm>
            <a:off x="7813675" y="4154486"/>
            <a:ext cx="3662362" cy="2032000"/>
          </a:xfrm>
          <a:prstGeom prst="rect">
            <a:avLst/>
          </a:prstGeom>
          <a:noFill/>
        </p:spPr>
      </p:pic>
      <p:pic>
        <p:nvPicPr>
          <p:cNvPr id="1807366" name="Picture 6"/>
          <p:cNvPicPr>
            <a:picLocks noChangeAspect="1" noChangeArrowheads="1"/>
          </p:cNvPicPr>
          <p:nvPr/>
        </p:nvPicPr>
        <p:blipFill>
          <a:blip r:embed="rId4"/>
          <a:srcRect/>
          <a:stretch>
            <a:fillRect/>
          </a:stretch>
        </p:blipFill>
        <p:spPr bwMode="auto">
          <a:xfrm>
            <a:off x="614362" y="409575"/>
            <a:ext cx="2568575" cy="2085975"/>
          </a:xfrm>
          <a:prstGeom prst="rect">
            <a:avLst/>
          </a:prstGeom>
          <a:noFill/>
          <a:ln w="9525">
            <a:noFill/>
            <a:miter lim="800000"/>
            <a:headEnd/>
            <a:tailEnd/>
          </a:ln>
          <a:effectLst/>
        </p:spPr>
      </p:pic>
      <p:pic>
        <p:nvPicPr>
          <p:cNvPr id="1807368" name="Picture 8"/>
          <p:cNvPicPr>
            <a:picLocks noChangeAspect="1" noChangeArrowheads="1"/>
          </p:cNvPicPr>
          <p:nvPr/>
        </p:nvPicPr>
        <p:blipFill>
          <a:blip r:embed="rId5"/>
          <a:srcRect/>
          <a:stretch>
            <a:fillRect/>
          </a:stretch>
        </p:blipFill>
        <p:spPr bwMode="auto">
          <a:xfrm>
            <a:off x="369888" y="2905124"/>
            <a:ext cx="3341688" cy="2855912"/>
          </a:xfrm>
          <a:prstGeom prst="rect">
            <a:avLst/>
          </a:prstGeom>
          <a:noFill/>
          <a:ln w="9525">
            <a:noFill/>
            <a:miter lim="800000"/>
            <a:headEnd/>
            <a:tailEnd/>
          </a:ln>
          <a:effectLst/>
        </p:spPr>
      </p:pic>
    </p:spTree>
    <p:extLst>
      <p:ext uri="{BB962C8B-B14F-4D97-AF65-F5344CB8AC3E}">
        <p14:creationId xmlns:p14="http://schemas.microsoft.com/office/powerpoint/2010/main" val="294615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07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807363">
                                            <p:txEl>
                                              <p:pRg st="1" end="1"/>
                                            </p:txEl>
                                          </p:spTgt>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180736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807363">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1807363">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499"/>
                                          </p:stCondLst>
                                        </p:cTn>
                                        <p:tgtEl>
                                          <p:spTgt spid="1807363">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499"/>
                                          </p:stCondLst>
                                        </p:cTn>
                                        <p:tgtEl>
                                          <p:spTgt spid="180736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499"/>
                                          </p:stCondLst>
                                        </p:cTn>
                                        <p:tgtEl>
                                          <p:spTgt spid="1807363">
                                            <p:txEl>
                                              <p:pRg st="6" end="6"/>
                                            </p:txEl>
                                          </p:spTgt>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499"/>
                                          </p:stCondLst>
                                        </p:cTn>
                                        <p:tgtEl>
                                          <p:spTgt spid="18073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0736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073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7363"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F60A-B833-6942-BD4D-9C24D5744291}"/>
              </a:ext>
            </a:extLst>
          </p:cNvPr>
          <p:cNvSpPr>
            <a:spLocks noGrp="1"/>
          </p:cNvSpPr>
          <p:nvPr>
            <p:ph type="title"/>
          </p:nvPr>
        </p:nvSpPr>
        <p:spPr/>
        <p:txBody>
          <a:bodyPr/>
          <a:lstStyle/>
          <a:p>
            <a:r>
              <a:rPr lang="en-US" dirty="0"/>
              <a:t>Let’s review some probability theory</a:t>
            </a:r>
          </a:p>
        </p:txBody>
      </p:sp>
      <p:sp>
        <p:nvSpPr>
          <p:cNvPr id="3" name="Content Placeholder 2">
            <a:extLst>
              <a:ext uri="{FF2B5EF4-FFF2-40B4-BE49-F238E27FC236}">
                <a16:creationId xmlns:a16="http://schemas.microsoft.com/office/drawing/2014/main" id="{D4FBA17C-EB66-CA4B-9AB5-9F57D46CD581}"/>
              </a:ext>
            </a:extLst>
          </p:cNvPr>
          <p:cNvSpPr>
            <a:spLocks noGrp="1"/>
          </p:cNvSpPr>
          <p:nvPr>
            <p:ph idx="1"/>
          </p:nvPr>
        </p:nvSpPr>
        <p:spPr/>
        <p:txBody>
          <a:bodyPr/>
          <a:lstStyle/>
          <a:p>
            <a:r>
              <a:rPr lang="en-US" sz="2500" dirty="0"/>
              <a:t>You will often hear ”confidence” associated with a neural network output (these are values in the final layer)</a:t>
            </a:r>
          </a:p>
          <a:p>
            <a:r>
              <a:rPr lang="en-US" sz="2500" dirty="0"/>
              <a:t>This confidence says how far we are from the decision boundary, but does not mean a neural network is “correct”</a:t>
            </a:r>
          </a:p>
        </p:txBody>
      </p:sp>
      <p:sp>
        <p:nvSpPr>
          <p:cNvPr id="4" name="Slide Number Placeholder 3">
            <a:extLst>
              <a:ext uri="{FF2B5EF4-FFF2-40B4-BE49-F238E27FC236}">
                <a16:creationId xmlns:a16="http://schemas.microsoft.com/office/drawing/2014/main" id="{01B12703-9363-F14F-8C04-C376B3AF0191}"/>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30</a:t>
            </a:fld>
            <a:endParaRPr lang="en-US"/>
          </a:p>
        </p:txBody>
      </p:sp>
      <p:pic>
        <p:nvPicPr>
          <p:cNvPr id="6" name="Picture 5" descr="Calendar&#10;&#10;Description automatically generated with medium confidence">
            <a:extLst>
              <a:ext uri="{FF2B5EF4-FFF2-40B4-BE49-F238E27FC236}">
                <a16:creationId xmlns:a16="http://schemas.microsoft.com/office/drawing/2014/main" id="{3203443C-CF0B-9F4E-8DD6-A9AA4F755508}"/>
              </a:ext>
            </a:extLst>
          </p:cNvPr>
          <p:cNvPicPr>
            <a:picLocks noChangeAspect="1"/>
          </p:cNvPicPr>
          <p:nvPr/>
        </p:nvPicPr>
        <p:blipFill rotWithShape="1">
          <a:blip r:embed="rId2"/>
          <a:srcRect b="58889"/>
          <a:stretch/>
        </p:blipFill>
        <p:spPr>
          <a:xfrm>
            <a:off x="3000954" y="2831913"/>
            <a:ext cx="5675908" cy="3294253"/>
          </a:xfrm>
          <a:prstGeom prst="rect">
            <a:avLst/>
          </a:prstGeom>
        </p:spPr>
      </p:pic>
      <p:sp>
        <p:nvSpPr>
          <p:cNvPr id="7" name="TextBox 6">
            <a:extLst>
              <a:ext uri="{FF2B5EF4-FFF2-40B4-BE49-F238E27FC236}">
                <a16:creationId xmlns:a16="http://schemas.microsoft.com/office/drawing/2014/main" id="{41CBDFD3-A7F9-4441-9CFD-68C8AE7A8154}"/>
              </a:ext>
            </a:extLst>
          </p:cNvPr>
          <p:cNvSpPr txBox="1"/>
          <p:nvPr/>
        </p:nvSpPr>
        <p:spPr>
          <a:xfrm>
            <a:off x="136318" y="5756834"/>
            <a:ext cx="2000035" cy="369332"/>
          </a:xfrm>
          <a:prstGeom prst="rect">
            <a:avLst/>
          </a:prstGeom>
          <a:noFill/>
        </p:spPr>
        <p:txBody>
          <a:bodyPr wrap="none" rtlCol="0">
            <a:spAutoFit/>
          </a:bodyPr>
          <a:lstStyle/>
          <a:p>
            <a:r>
              <a:rPr lang="en-US" dirty="0"/>
              <a:t>Nguyen et al., 2015</a:t>
            </a:r>
          </a:p>
        </p:txBody>
      </p:sp>
    </p:spTree>
    <p:extLst>
      <p:ext uri="{BB962C8B-B14F-4D97-AF65-F5344CB8AC3E}">
        <p14:creationId xmlns:p14="http://schemas.microsoft.com/office/powerpoint/2010/main" val="1872748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DC55-093B-EA49-AFE3-CD27EE86BEB2}"/>
              </a:ext>
            </a:extLst>
          </p:cNvPr>
          <p:cNvSpPr>
            <a:spLocks noGrp="1"/>
          </p:cNvSpPr>
          <p:nvPr>
            <p:ph type="title"/>
          </p:nvPr>
        </p:nvSpPr>
        <p:spPr/>
        <p:txBody>
          <a:bodyPr/>
          <a:lstStyle/>
          <a:p>
            <a:r>
              <a:rPr lang="en-US" dirty="0"/>
              <a:t>More examples</a:t>
            </a:r>
          </a:p>
        </p:txBody>
      </p:sp>
      <p:sp>
        <p:nvSpPr>
          <p:cNvPr id="3" name="Content Placeholder 2">
            <a:extLst>
              <a:ext uri="{FF2B5EF4-FFF2-40B4-BE49-F238E27FC236}">
                <a16:creationId xmlns:a16="http://schemas.microsoft.com/office/drawing/2014/main" id="{F8DA0474-4F7A-FA4D-A34F-6AF85745080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1CE2C46-F392-2A42-945E-3586730BCB44}"/>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31</a:t>
            </a:fld>
            <a:endParaRPr lang="en-US"/>
          </a:p>
        </p:txBody>
      </p:sp>
      <p:pic>
        <p:nvPicPr>
          <p:cNvPr id="5" name="Picture 4" descr="Calendar&#10;&#10;Description automatically generated with medium confidence">
            <a:extLst>
              <a:ext uri="{FF2B5EF4-FFF2-40B4-BE49-F238E27FC236}">
                <a16:creationId xmlns:a16="http://schemas.microsoft.com/office/drawing/2014/main" id="{10E0E74C-758D-DA47-9E9A-ED3E254F118E}"/>
              </a:ext>
            </a:extLst>
          </p:cNvPr>
          <p:cNvPicPr>
            <a:picLocks noChangeAspect="1"/>
          </p:cNvPicPr>
          <p:nvPr/>
        </p:nvPicPr>
        <p:blipFill rotWithShape="1">
          <a:blip r:embed="rId2"/>
          <a:srcRect l="224" t="41469" r="-224" b="17420"/>
          <a:stretch/>
        </p:blipFill>
        <p:spPr>
          <a:xfrm>
            <a:off x="1860802" y="970924"/>
            <a:ext cx="8470395" cy="4916151"/>
          </a:xfrm>
          <a:prstGeom prst="rect">
            <a:avLst/>
          </a:prstGeom>
        </p:spPr>
      </p:pic>
      <p:sp>
        <p:nvSpPr>
          <p:cNvPr id="6" name="TextBox 5">
            <a:extLst>
              <a:ext uri="{FF2B5EF4-FFF2-40B4-BE49-F238E27FC236}">
                <a16:creationId xmlns:a16="http://schemas.microsoft.com/office/drawing/2014/main" id="{40DDA620-2EB6-D041-B36A-146B6D80924D}"/>
              </a:ext>
            </a:extLst>
          </p:cNvPr>
          <p:cNvSpPr txBox="1"/>
          <p:nvPr/>
        </p:nvSpPr>
        <p:spPr>
          <a:xfrm>
            <a:off x="0" y="5756834"/>
            <a:ext cx="2000035" cy="369332"/>
          </a:xfrm>
          <a:prstGeom prst="rect">
            <a:avLst/>
          </a:prstGeom>
          <a:noFill/>
        </p:spPr>
        <p:txBody>
          <a:bodyPr wrap="none" rtlCol="0">
            <a:spAutoFit/>
          </a:bodyPr>
          <a:lstStyle/>
          <a:p>
            <a:r>
              <a:rPr lang="en-US" dirty="0"/>
              <a:t>Nguyen et al., 2015</a:t>
            </a:r>
          </a:p>
        </p:txBody>
      </p:sp>
    </p:spTree>
    <p:extLst>
      <p:ext uri="{BB962C8B-B14F-4D97-AF65-F5344CB8AC3E}">
        <p14:creationId xmlns:p14="http://schemas.microsoft.com/office/powerpoint/2010/main" val="60687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C169-B427-0248-B10F-07ABC89700C1}"/>
              </a:ext>
            </a:extLst>
          </p:cNvPr>
          <p:cNvSpPr>
            <a:spLocks noGrp="1"/>
          </p:cNvSpPr>
          <p:nvPr>
            <p:ph type="title"/>
          </p:nvPr>
        </p:nvSpPr>
        <p:spPr/>
        <p:txBody>
          <a:bodyPr/>
          <a:lstStyle/>
          <a:p>
            <a:r>
              <a:rPr lang="en-US" dirty="0"/>
              <a:t>Probability can help you evaluate your models</a:t>
            </a:r>
          </a:p>
        </p:txBody>
      </p:sp>
      <p:sp>
        <p:nvSpPr>
          <p:cNvPr id="3" name="Content Placeholder 2">
            <a:extLst>
              <a:ext uri="{FF2B5EF4-FFF2-40B4-BE49-F238E27FC236}">
                <a16:creationId xmlns:a16="http://schemas.microsoft.com/office/drawing/2014/main" id="{545D2BE3-A329-D74D-AE3D-43F9FD3BE799}"/>
              </a:ext>
            </a:extLst>
          </p:cNvPr>
          <p:cNvSpPr>
            <a:spLocks noGrp="1"/>
          </p:cNvSpPr>
          <p:nvPr>
            <p:ph idx="1"/>
          </p:nvPr>
        </p:nvSpPr>
        <p:spPr/>
        <p:txBody>
          <a:bodyPr/>
          <a:lstStyle/>
          <a:p>
            <a:pPr marL="39688" indent="0">
              <a:buNone/>
            </a:pPr>
            <a:r>
              <a:rPr lang="en-US" dirty="0"/>
              <a:t>P(x): probability distribution function</a:t>
            </a:r>
          </a:p>
        </p:txBody>
      </p:sp>
      <p:sp>
        <p:nvSpPr>
          <p:cNvPr id="4" name="Slide Number Placeholder 3">
            <a:extLst>
              <a:ext uri="{FF2B5EF4-FFF2-40B4-BE49-F238E27FC236}">
                <a16:creationId xmlns:a16="http://schemas.microsoft.com/office/drawing/2014/main" id="{2FF30C02-3921-7C46-9F5C-36C599567A6F}"/>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32</a:t>
            </a:fld>
            <a:endParaRPr lang="en-US"/>
          </a:p>
        </p:txBody>
      </p:sp>
      <p:pic>
        <p:nvPicPr>
          <p:cNvPr id="4098" name="Picture 2">
            <a:extLst>
              <a:ext uri="{FF2B5EF4-FFF2-40B4-BE49-F238E27FC236}">
                <a16:creationId xmlns:a16="http://schemas.microsoft.com/office/drawing/2014/main" id="{EA83711F-C5DC-DF4F-A97A-C6064C454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76400"/>
            <a:ext cx="5048250" cy="45984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F967D5-0A5C-AB48-B82E-A9F0AACC8D04}"/>
              </a:ext>
            </a:extLst>
          </p:cNvPr>
          <p:cNvSpPr txBox="1"/>
          <p:nvPr/>
        </p:nvSpPr>
        <p:spPr>
          <a:xfrm>
            <a:off x="3769171" y="2057401"/>
            <a:ext cx="1294585" cy="369332"/>
          </a:xfrm>
          <a:prstGeom prst="rect">
            <a:avLst/>
          </a:prstGeom>
          <a:noFill/>
        </p:spPr>
        <p:txBody>
          <a:bodyPr wrap="none" rtlCol="0">
            <a:spAutoFit/>
          </a:bodyPr>
          <a:lstStyle/>
          <a:p>
            <a:r>
              <a:rPr lang="en-US" dirty="0">
                <a:latin typeface="+mj-lt"/>
              </a:rPr>
              <a:t>Distribution</a:t>
            </a:r>
          </a:p>
        </p:txBody>
      </p:sp>
      <p:sp>
        <p:nvSpPr>
          <p:cNvPr id="7" name="TextBox 6">
            <a:extLst>
              <a:ext uri="{FF2B5EF4-FFF2-40B4-BE49-F238E27FC236}">
                <a16:creationId xmlns:a16="http://schemas.microsoft.com/office/drawing/2014/main" id="{EAC7FAAA-3F99-2640-9BE8-A1E1F164C311}"/>
              </a:ext>
            </a:extLst>
          </p:cNvPr>
          <p:cNvSpPr txBox="1"/>
          <p:nvPr/>
        </p:nvSpPr>
        <p:spPr>
          <a:xfrm>
            <a:off x="7873095" y="5257801"/>
            <a:ext cx="1851854" cy="646331"/>
          </a:xfrm>
          <a:prstGeom prst="rect">
            <a:avLst/>
          </a:prstGeom>
          <a:noFill/>
        </p:spPr>
        <p:txBody>
          <a:bodyPr wrap="none" rtlCol="0">
            <a:spAutoFit/>
          </a:bodyPr>
          <a:lstStyle/>
          <a:p>
            <a:r>
              <a:rPr lang="en-US" dirty="0">
                <a:latin typeface="+mj-lt"/>
              </a:rPr>
              <a:t>randomly chosen </a:t>
            </a:r>
          </a:p>
          <a:p>
            <a:r>
              <a:rPr lang="en-US" dirty="0">
                <a:latin typeface="+mj-lt"/>
              </a:rPr>
              <a:t>datapoints</a:t>
            </a:r>
          </a:p>
        </p:txBody>
      </p:sp>
      <p:cxnSp>
        <p:nvCxnSpPr>
          <p:cNvPr id="8" name="Straight Arrow Connector 7">
            <a:extLst>
              <a:ext uri="{FF2B5EF4-FFF2-40B4-BE49-F238E27FC236}">
                <a16:creationId xmlns:a16="http://schemas.microsoft.com/office/drawing/2014/main" id="{EFC2F120-C93B-5240-99DC-7E9C977CC69A}"/>
              </a:ext>
            </a:extLst>
          </p:cNvPr>
          <p:cNvCxnSpPr>
            <a:cxnSpLocks/>
            <a:stCxn id="7" idx="1"/>
          </p:cNvCxnSpPr>
          <p:nvPr/>
        </p:nvCxnSpPr>
        <p:spPr bwMode="auto">
          <a:xfrm flipH="1" flipV="1">
            <a:off x="6497835" y="5443855"/>
            <a:ext cx="1375260" cy="137112"/>
          </a:xfrm>
          <a:prstGeom prst="straightConnector1">
            <a:avLst/>
          </a:prstGeom>
          <a:solidFill>
            <a:srgbClr val="FF6600"/>
          </a:solidFill>
          <a:ln w="4445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1840464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9992-F728-1145-A150-9D89BD7A811A}"/>
              </a:ext>
            </a:extLst>
          </p:cNvPr>
          <p:cNvSpPr>
            <a:spLocks noGrp="1"/>
          </p:cNvSpPr>
          <p:nvPr>
            <p:ph type="title"/>
          </p:nvPr>
        </p:nvSpPr>
        <p:spPr/>
        <p:txBody>
          <a:bodyPr/>
          <a:lstStyle/>
          <a:p>
            <a:r>
              <a:rPr lang="en-US" dirty="0"/>
              <a:t>P(x) is NOT a probability!</a:t>
            </a:r>
          </a:p>
        </p:txBody>
      </p:sp>
      <p:sp>
        <p:nvSpPr>
          <p:cNvPr id="3" name="Content Placeholder 2">
            <a:extLst>
              <a:ext uri="{FF2B5EF4-FFF2-40B4-BE49-F238E27FC236}">
                <a16:creationId xmlns:a16="http://schemas.microsoft.com/office/drawing/2014/main" id="{AEB950A1-2AAD-4140-ACD5-98B982014EDD}"/>
              </a:ext>
            </a:extLst>
          </p:cNvPr>
          <p:cNvSpPr>
            <a:spLocks noGrp="1"/>
          </p:cNvSpPr>
          <p:nvPr>
            <p:ph idx="1"/>
          </p:nvPr>
        </p:nvSpPr>
        <p:spPr>
          <a:xfrm>
            <a:off x="609600" y="876300"/>
            <a:ext cx="10939670" cy="5562600"/>
          </a:xfrm>
        </p:spPr>
        <p:txBody>
          <a:bodyPr/>
          <a:lstStyle/>
          <a:p>
            <a:r>
              <a:rPr lang="en-US" sz="2000" dirty="0"/>
              <a:t>Integral of P(x) over all of x is 1</a:t>
            </a:r>
          </a:p>
          <a:p>
            <a:r>
              <a:rPr lang="en-US" sz="2000" dirty="0"/>
              <a:t>But the probability of P(x) for any value of x is infinitesimally small!</a:t>
            </a:r>
          </a:p>
          <a:p>
            <a:r>
              <a:rPr lang="en-US" sz="2000" dirty="0"/>
              <a:t>Example: Gaussian distribution</a:t>
            </a:r>
          </a:p>
          <a:p>
            <a:pPr lvl="1"/>
            <a:endParaRPr lang="en-US" sz="20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2000" dirty="0"/>
          </a:p>
          <a:p>
            <a:r>
              <a:rPr lang="en-US" sz="2000" dirty="0"/>
              <a:t>The change you will get exactly 1.2132… is essentially 0</a:t>
            </a:r>
          </a:p>
          <a:p>
            <a:r>
              <a:rPr lang="en-US" sz="2000" dirty="0"/>
              <a:t>The probability you will get between 1.21 and 1.22 is non-zero</a:t>
            </a:r>
          </a:p>
          <a:p>
            <a:r>
              <a:rPr lang="en-US" sz="2000" b="1" dirty="0"/>
              <a:t>Integral of P(x) over an interval is a probability!</a:t>
            </a:r>
          </a:p>
          <a:p>
            <a:r>
              <a:rPr lang="en-US" sz="2000" b="1" dirty="0"/>
              <a:t>Note: for discrete data, e.g., classes, there is no such thing as a probability distribution, ONLY probabilities for each value</a:t>
            </a:r>
          </a:p>
          <a:p>
            <a:endParaRPr lang="en-US" dirty="0"/>
          </a:p>
        </p:txBody>
      </p:sp>
      <p:sp>
        <p:nvSpPr>
          <p:cNvPr id="4" name="Slide Number Placeholder 3">
            <a:extLst>
              <a:ext uri="{FF2B5EF4-FFF2-40B4-BE49-F238E27FC236}">
                <a16:creationId xmlns:a16="http://schemas.microsoft.com/office/drawing/2014/main" id="{7FF85DEF-F5F4-0746-8C4E-342011DE8FED}"/>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33</a:t>
            </a:fld>
            <a:endParaRPr lang="en-US"/>
          </a:p>
        </p:txBody>
      </p:sp>
      <p:pic>
        <p:nvPicPr>
          <p:cNvPr id="5122" name="Picture 2">
            <a:hlinkClick r:id="rId2"/>
            <a:extLst>
              <a:ext uri="{FF2B5EF4-FFF2-40B4-BE49-F238E27FC236}">
                <a16:creationId xmlns:a16="http://schemas.microsoft.com/office/drawing/2014/main" id="{0F5D5812-B30B-CE43-A357-20F427278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868" y="1588944"/>
            <a:ext cx="4552950" cy="263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296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CD88-E156-934E-A436-E0B4E8018889}"/>
              </a:ext>
            </a:extLst>
          </p:cNvPr>
          <p:cNvSpPr>
            <a:spLocks noGrp="1"/>
          </p:cNvSpPr>
          <p:nvPr>
            <p:ph type="title"/>
          </p:nvPr>
        </p:nvSpPr>
        <p:spPr/>
        <p:txBody>
          <a:bodyPr/>
          <a:lstStyle/>
          <a:p>
            <a:r>
              <a:rPr lang="en-US" dirty="0"/>
              <a:t>Conditional probability distribution</a:t>
            </a:r>
          </a:p>
        </p:txBody>
      </p:sp>
      <p:sp>
        <p:nvSpPr>
          <p:cNvPr id="3" name="Content Placeholder 2">
            <a:extLst>
              <a:ext uri="{FF2B5EF4-FFF2-40B4-BE49-F238E27FC236}">
                <a16:creationId xmlns:a16="http://schemas.microsoft.com/office/drawing/2014/main" id="{701F1EB5-C4F6-294F-9D4A-5FFBD095A962}"/>
              </a:ext>
            </a:extLst>
          </p:cNvPr>
          <p:cNvSpPr>
            <a:spLocks noGrp="1"/>
          </p:cNvSpPr>
          <p:nvPr>
            <p:ph idx="1"/>
          </p:nvPr>
        </p:nvSpPr>
        <p:spPr>
          <a:xfrm>
            <a:off x="705678" y="858838"/>
            <a:ext cx="10446026" cy="5562600"/>
          </a:xfrm>
        </p:spPr>
        <p:txBody>
          <a:bodyPr/>
          <a:lstStyle/>
          <a:p>
            <a:r>
              <a:rPr lang="en-US" dirty="0"/>
              <a:t>P(</a:t>
            </a:r>
            <a:r>
              <a:rPr lang="en-US" dirty="0" err="1"/>
              <a:t>x|y</a:t>
            </a:r>
            <a:r>
              <a:rPr lang="en-US" dirty="0"/>
              <a:t>): distribution conditional on another feature, y</a:t>
            </a:r>
          </a:p>
          <a:p>
            <a:r>
              <a:rPr lang="en-US" dirty="0"/>
              <a:t>Conditional </a:t>
            </a:r>
            <a:r>
              <a:rPr lang="en-US" b="1" dirty="0"/>
              <a:t>probability</a:t>
            </a:r>
            <a:r>
              <a:rPr lang="en-US" dirty="0"/>
              <a:t> is defined similarly</a:t>
            </a:r>
          </a:p>
          <a:p>
            <a:r>
              <a:rPr lang="en-US" dirty="0"/>
              <a:t>Example:</a:t>
            </a:r>
          </a:p>
          <a:p>
            <a:pPr lvl="1"/>
            <a:r>
              <a:rPr lang="en-US" dirty="0"/>
              <a:t>You see a coin from far away</a:t>
            </a:r>
          </a:p>
          <a:p>
            <a:pPr lvl="1"/>
            <a:r>
              <a:rPr lang="en-US" dirty="0"/>
              <a:t>You might expect it’ll be heads or tails with </a:t>
            </a:r>
            <a:r>
              <a:rPr lang="en-US" b="1" dirty="0"/>
              <a:t>equal probability</a:t>
            </a:r>
          </a:p>
          <a:p>
            <a:pPr lvl="1"/>
            <a:r>
              <a:rPr lang="en-US" dirty="0"/>
              <a:t>You look closer and you see an eagle on the coin</a:t>
            </a:r>
          </a:p>
          <a:p>
            <a:pPr lvl="2"/>
            <a:r>
              <a:rPr lang="en-US" b="1" dirty="0"/>
              <a:t>Conditional</a:t>
            </a:r>
            <a:r>
              <a:rPr lang="en-US" dirty="0"/>
              <a:t> </a:t>
            </a:r>
            <a:r>
              <a:rPr lang="en-US" dirty="0">
                <a:solidFill>
                  <a:srgbClr val="FF0000"/>
                </a:solidFill>
              </a:rPr>
              <a:t>on seeing an eagle on the coin</a:t>
            </a:r>
            <a:r>
              <a:rPr lang="en-US" dirty="0"/>
              <a:t>, you know </a:t>
            </a:r>
            <a:r>
              <a:rPr lang="en-US" b="1" dirty="0"/>
              <a:t>the probability it is tails-up is </a:t>
            </a:r>
            <a:r>
              <a:rPr lang="en-US" dirty="0">
                <a:solidFill>
                  <a:srgbClr val="00B050"/>
                </a:solidFill>
              </a:rPr>
              <a:t>100%</a:t>
            </a:r>
          </a:p>
          <a:p>
            <a:r>
              <a:rPr lang="en-US" dirty="0"/>
              <a:t>Math: </a:t>
            </a:r>
          </a:p>
          <a:p>
            <a:pPr lvl="1"/>
            <a:r>
              <a:rPr lang="en-US" dirty="0"/>
              <a:t>P(</a:t>
            </a:r>
            <a:r>
              <a:rPr lang="en-US" dirty="0" err="1"/>
              <a:t>x|y</a:t>
            </a:r>
            <a:r>
              <a:rPr lang="en-US" dirty="0"/>
              <a:t>) = P(</a:t>
            </a:r>
            <a:r>
              <a:rPr lang="en-US" dirty="0" err="1"/>
              <a:t>x,y</a:t>
            </a:r>
            <a:r>
              <a:rPr lang="en-US" dirty="0"/>
              <a:t>)/P(y) (by definition)</a:t>
            </a:r>
          </a:p>
          <a:p>
            <a:pPr lvl="1"/>
            <a:r>
              <a:rPr lang="en-US" dirty="0"/>
              <a:t>I.e., the definition tells us the distribution is just P(</a:t>
            </a:r>
            <a:r>
              <a:rPr lang="en-US" dirty="0" err="1"/>
              <a:t>x,y</a:t>
            </a:r>
            <a:r>
              <a:rPr lang="en-US" dirty="0"/>
              <a:t>), for fixed y, normalized so that P(</a:t>
            </a:r>
            <a:r>
              <a:rPr lang="en-US" dirty="0" err="1"/>
              <a:t>x|y</a:t>
            </a:r>
            <a:r>
              <a:rPr lang="en-US" b="1" dirty="0"/>
              <a:t>) over all x </a:t>
            </a:r>
            <a:r>
              <a:rPr lang="en-US" dirty="0"/>
              <a:t>is 1</a:t>
            </a:r>
          </a:p>
        </p:txBody>
      </p:sp>
      <p:sp>
        <p:nvSpPr>
          <p:cNvPr id="4" name="Slide Number Placeholder 3">
            <a:extLst>
              <a:ext uri="{FF2B5EF4-FFF2-40B4-BE49-F238E27FC236}">
                <a16:creationId xmlns:a16="http://schemas.microsoft.com/office/drawing/2014/main" id="{87738E1D-B4C1-3E46-AE3E-7D94952DF8B5}"/>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34</a:t>
            </a:fld>
            <a:endParaRPr lang="en-US"/>
          </a:p>
        </p:txBody>
      </p:sp>
    </p:spTree>
    <p:extLst>
      <p:ext uri="{BB962C8B-B14F-4D97-AF65-F5344CB8AC3E}">
        <p14:creationId xmlns:p14="http://schemas.microsoft.com/office/powerpoint/2010/main" val="3909283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7711-0694-574E-A053-D53AEA17C08B}"/>
              </a:ext>
            </a:extLst>
          </p:cNvPr>
          <p:cNvSpPr>
            <a:spLocks noGrp="1"/>
          </p:cNvSpPr>
          <p:nvPr>
            <p:ph type="title"/>
          </p:nvPr>
        </p:nvSpPr>
        <p:spPr/>
        <p:txBody>
          <a:bodyPr/>
          <a:lstStyle/>
          <a:p>
            <a:r>
              <a:rPr lang="en-US" dirty="0"/>
              <a:t>Back to Neural Networks</a:t>
            </a:r>
          </a:p>
        </p:txBody>
      </p:sp>
      <p:sp>
        <p:nvSpPr>
          <p:cNvPr id="3" name="Content Placeholder 2">
            <a:extLst>
              <a:ext uri="{FF2B5EF4-FFF2-40B4-BE49-F238E27FC236}">
                <a16:creationId xmlns:a16="http://schemas.microsoft.com/office/drawing/2014/main" id="{104908A8-CC7E-3548-B048-029FD0F05A3A}"/>
              </a:ext>
            </a:extLst>
          </p:cNvPr>
          <p:cNvSpPr>
            <a:spLocks noGrp="1"/>
          </p:cNvSpPr>
          <p:nvPr>
            <p:ph idx="1"/>
          </p:nvPr>
        </p:nvSpPr>
        <p:spPr/>
        <p:txBody>
          <a:bodyPr/>
          <a:lstStyle/>
          <a:p>
            <a:r>
              <a:rPr lang="en-US" dirty="0"/>
              <a:t>We can discuss the probability of a class (“prior”)</a:t>
            </a:r>
          </a:p>
          <a:p>
            <a:r>
              <a:rPr lang="en-US" dirty="0"/>
              <a:t>We can also discuss the likelihood of a value for each class (“likelihood”)</a:t>
            </a:r>
          </a:p>
          <a:p>
            <a:r>
              <a:rPr lang="en-US" dirty="0"/>
              <a:t>We can also discuss the probability of a class given evidence (“posterior”)</a:t>
            </a:r>
          </a:p>
          <a:p>
            <a:r>
              <a:rPr lang="en-US" dirty="0"/>
              <a:t>Sadly, confidence are none of those things</a:t>
            </a:r>
          </a:p>
          <a:p>
            <a:pPr lvl="1"/>
            <a:r>
              <a:rPr lang="en-US" dirty="0"/>
              <a:t>Especially with little training data, models will give very high confidence to wrong images</a:t>
            </a:r>
          </a:p>
          <a:p>
            <a:pPr lvl="1"/>
            <a:r>
              <a:rPr lang="en-US" dirty="0"/>
              <a:t>“Dunning-Kruger effect” for neural networks</a:t>
            </a:r>
          </a:p>
          <a:p>
            <a:r>
              <a:rPr lang="en-US" dirty="0"/>
              <a:t>Take model confidence with a grain of salt!</a:t>
            </a:r>
          </a:p>
        </p:txBody>
      </p:sp>
      <p:sp>
        <p:nvSpPr>
          <p:cNvPr id="4" name="Slide Number Placeholder 3">
            <a:extLst>
              <a:ext uri="{FF2B5EF4-FFF2-40B4-BE49-F238E27FC236}">
                <a16:creationId xmlns:a16="http://schemas.microsoft.com/office/drawing/2014/main" id="{B15E062A-ACFB-C847-AABC-904BBC027195}"/>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35</a:t>
            </a:fld>
            <a:endParaRPr lang="en-US"/>
          </a:p>
        </p:txBody>
      </p:sp>
    </p:spTree>
    <p:extLst>
      <p:ext uri="{BB962C8B-B14F-4D97-AF65-F5344CB8AC3E}">
        <p14:creationId xmlns:p14="http://schemas.microsoft.com/office/powerpoint/2010/main" val="1169940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36</a:t>
            </a:fld>
            <a:endParaRPr lang="en-US"/>
          </a:p>
        </p:txBody>
      </p:sp>
      <p:pic>
        <p:nvPicPr>
          <p:cNvPr id="25605" name="Picture 5"/>
          <p:cNvPicPr>
            <a:picLocks noChangeArrowheads="1"/>
          </p:cNvPicPr>
          <p:nvPr/>
        </p:nvPicPr>
        <p:blipFill>
          <a:blip r:embed="rId2"/>
          <a:srcRect/>
          <a:stretch>
            <a:fillRect/>
          </a:stretch>
        </p:blipFill>
        <p:spPr bwMode="auto">
          <a:xfrm>
            <a:off x="4170363" y="858838"/>
            <a:ext cx="3643312" cy="5638800"/>
          </a:xfrm>
          <a:prstGeom prst="rect">
            <a:avLst/>
          </a:prstGeom>
          <a:noFill/>
          <a:ln w="9525" cap="flat">
            <a:solidFill>
              <a:srgbClr val="FFFFFF"/>
            </a:solidFill>
            <a:prstDash val="solid"/>
            <a:miter lim="800000"/>
            <a:headEnd/>
            <a:tailEnd/>
          </a:ln>
        </p:spPr>
      </p:pic>
      <p:sp>
        <p:nvSpPr>
          <p:cNvPr id="25606" name="Rectangle 6"/>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pPr algn="ctr"/>
            <a:r>
              <a:rPr lang="en-US" dirty="0"/>
              <a:t>Training a Multilayer Network</a:t>
            </a:r>
          </a:p>
        </p:txBody>
      </p:sp>
      <p:sp>
        <p:nvSpPr>
          <p:cNvPr id="2" name="TextBox 1"/>
          <p:cNvSpPr txBox="1"/>
          <p:nvPr/>
        </p:nvSpPr>
        <p:spPr>
          <a:xfrm>
            <a:off x="8169965" y="5781193"/>
            <a:ext cx="1036374" cy="338554"/>
          </a:xfrm>
          <a:prstGeom prst="rect">
            <a:avLst/>
          </a:prstGeom>
          <a:noFill/>
        </p:spPr>
        <p:txBody>
          <a:bodyPr wrap="none" rtlCol="0">
            <a:spAutoFit/>
          </a:bodyPr>
          <a:lstStyle/>
          <a:p>
            <a:r>
              <a:rPr lang="en-US" sz="1600" dirty="0"/>
              <a:t>prediction</a:t>
            </a:r>
            <a:endParaRPr lang="en-US" dirty="0"/>
          </a:p>
        </p:txBody>
      </p:sp>
      <p:sp>
        <p:nvSpPr>
          <p:cNvPr id="7" name="TextBox 6"/>
          <p:cNvSpPr txBox="1"/>
          <p:nvPr/>
        </p:nvSpPr>
        <p:spPr>
          <a:xfrm>
            <a:off x="7829433" y="2840935"/>
            <a:ext cx="1717437" cy="338554"/>
          </a:xfrm>
          <a:prstGeom prst="rect">
            <a:avLst/>
          </a:prstGeom>
          <a:noFill/>
        </p:spPr>
        <p:txBody>
          <a:bodyPr wrap="none" rtlCol="0">
            <a:spAutoFit/>
          </a:bodyPr>
          <a:lstStyle/>
          <a:p>
            <a:r>
              <a:rPr lang="en-US" sz="1600" dirty="0"/>
              <a:t>Back </a:t>
            </a:r>
            <a:r>
              <a:rPr lang="en-US" sz="1600" dirty="0" err="1"/>
              <a:t>propogration</a:t>
            </a:r>
            <a:endParaRPr lang="en-US" dirty="0"/>
          </a:p>
        </p:txBody>
      </p:sp>
    </p:spTree>
    <p:extLst>
      <p:ext uri="{BB962C8B-B14F-4D97-AF65-F5344CB8AC3E}">
        <p14:creationId xmlns:p14="http://schemas.microsoft.com/office/powerpoint/2010/main" val="1095386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37</a:t>
            </a:fld>
            <a:endParaRPr lang="en-US"/>
          </a:p>
        </p:txBody>
      </p:sp>
      <p:pic>
        <p:nvPicPr>
          <p:cNvPr id="5" name="Picture 4"/>
          <p:cNvPicPr>
            <a:picLocks noChangeAspect="1"/>
          </p:cNvPicPr>
          <p:nvPr/>
        </p:nvPicPr>
        <p:blipFill rotWithShape="1">
          <a:blip r:embed="rId2"/>
          <a:srcRect t="1949" b="1994"/>
          <a:stretch/>
        </p:blipFill>
        <p:spPr>
          <a:xfrm>
            <a:off x="1414669" y="152400"/>
            <a:ext cx="9144000" cy="5744818"/>
          </a:xfrm>
          <a:prstGeom prst="rect">
            <a:avLst/>
          </a:prstGeom>
        </p:spPr>
      </p:pic>
    </p:spTree>
    <p:extLst>
      <p:ext uri="{BB962C8B-B14F-4D97-AF65-F5344CB8AC3E}">
        <p14:creationId xmlns:p14="http://schemas.microsoft.com/office/powerpoint/2010/main" val="2762614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0E61-F5BC-1243-A1B4-C6D7346C1986}"/>
              </a:ext>
            </a:extLst>
          </p:cNvPr>
          <p:cNvSpPr>
            <a:spLocks noGrp="1"/>
          </p:cNvSpPr>
          <p:nvPr>
            <p:ph type="title"/>
          </p:nvPr>
        </p:nvSpPr>
        <p:spPr/>
        <p:txBody>
          <a:bodyPr/>
          <a:lstStyle/>
          <a:p>
            <a:r>
              <a:rPr lang="en-US" dirty="0"/>
              <a:t>Dropout: A Simple Way to Prevent Neural Networks from Overfitting</a:t>
            </a:r>
          </a:p>
        </p:txBody>
      </p:sp>
      <p:sp>
        <p:nvSpPr>
          <p:cNvPr id="3" name="Content Placeholder 2">
            <a:extLst>
              <a:ext uri="{FF2B5EF4-FFF2-40B4-BE49-F238E27FC236}">
                <a16:creationId xmlns:a16="http://schemas.microsoft.com/office/drawing/2014/main" id="{EA557EA8-48B4-D543-9796-EA9A4F3C82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96ED10F-5727-5B4C-BCBA-72CB634215D4}"/>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38</a:t>
            </a:fld>
            <a:endParaRPr lang="en-US"/>
          </a:p>
        </p:txBody>
      </p:sp>
      <p:pic>
        <p:nvPicPr>
          <p:cNvPr id="6" name="Picture 5" descr="Diagram&#10;&#10;Description automatically generated">
            <a:extLst>
              <a:ext uri="{FF2B5EF4-FFF2-40B4-BE49-F238E27FC236}">
                <a16:creationId xmlns:a16="http://schemas.microsoft.com/office/drawing/2014/main" id="{2B62AC70-7DA1-D94F-9393-4A622B8283C3}"/>
              </a:ext>
            </a:extLst>
          </p:cNvPr>
          <p:cNvPicPr>
            <a:picLocks noChangeAspect="1"/>
          </p:cNvPicPr>
          <p:nvPr/>
        </p:nvPicPr>
        <p:blipFill>
          <a:blip r:embed="rId2"/>
          <a:stretch>
            <a:fillRect/>
          </a:stretch>
        </p:blipFill>
        <p:spPr>
          <a:xfrm>
            <a:off x="1524000" y="1016855"/>
            <a:ext cx="9144000" cy="4824291"/>
          </a:xfrm>
          <a:prstGeom prst="rect">
            <a:avLst/>
          </a:prstGeom>
        </p:spPr>
      </p:pic>
      <p:sp>
        <p:nvSpPr>
          <p:cNvPr id="5" name="TextBox 4">
            <a:extLst>
              <a:ext uri="{FF2B5EF4-FFF2-40B4-BE49-F238E27FC236}">
                <a16:creationId xmlns:a16="http://schemas.microsoft.com/office/drawing/2014/main" id="{18D3C694-67B6-D545-AF92-2EEF2DF14163}"/>
              </a:ext>
            </a:extLst>
          </p:cNvPr>
          <p:cNvSpPr txBox="1"/>
          <p:nvPr/>
        </p:nvSpPr>
        <p:spPr>
          <a:xfrm>
            <a:off x="95477" y="5793797"/>
            <a:ext cx="2352311" cy="369332"/>
          </a:xfrm>
          <a:prstGeom prst="rect">
            <a:avLst/>
          </a:prstGeom>
          <a:noFill/>
        </p:spPr>
        <p:txBody>
          <a:bodyPr wrap="none" rtlCol="0">
            <a:spAutoFit/>
          </a:bodyPr>
          <a:lstStyle/>
          <a:p>
            <a:r>
              <a:rPr lang="en-US" dirty="0"/>
              <a:t>Srivastava et al., (2014)</a:t>
            </a:r>
          </a:p>
        </p:txBody>
      </p:sp>
    </p:spTree>
    <p:extLst>
      <p:ext uri="{BB962C8B-B14F-4D97-AF65-F5344CB8AC3E}">
        <p14:creationId xmlns:p14="http://schemas.microsoft.com/office/powerpoint/2010/main" val="1540541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2985-0483-AF40-8920-54D978F3741B}"/>
              </a:ext>
            </a:extLst>
          </p:cNvPr>
          <p:cNvSpPr>
            <a:spLocks noGrp="1"/>
          </p:cNvSpPr>
          <p:nvPr>
            <p:ph type="title"/>
          </p:nvPr>
        </p:nvSpPr>
        <p:spPr/>
        <p:txBody>
          <a:bodyPr/>
          <a:lstStyle/>
          <a:p>
            <a:r>
              <a:rPr lang="en-US" dirty="0"/>
              <a:t>Dropout: The Standard Way to Make NNs Generalize</a:t>
            </a:r>
          </a:p>
        </p:txBody>
      </p:sp>
      <p:sp>
        <p:nvSpPr>
          <p:cNvPr id="3" name="Content Placeholder 2">
            <a:extLst>
              <a:ext uri="{FF2B5EF4-FFF2-40B4-BE49-F238E27FC236}">
                <a16:creationId xmlns:a16="http://schemas.microsoft.com/office/drawing/2014/main" id="{6572B002-57C3-FA42-875D-417B36925B1A}"/>
              </a:ext>
            </a:extLst>
          </p:cNvPr>
          <p:cNvSpPr>
            <a:spLocks noGrp="1"/>
          </p:cNvSpPr>
          <p:nvPr>
            <p:ph idx="1"/>
          </p:nvPr>
        </p:nvSpPr>
        <p:spPr/>
        <p:txBody>
          <a:bodyPr/>
          <a:lstStyle/>
          <a:p>
            <a:r>
              <a:rPr lang="en-US" sz="2400" dirty="0"/>
              <a:t>We want a model to generalize outside of it’s own training data</a:t>
            </a:r>
          </a:p>
          <a:p>
            <a:r>
              <a:rPr lang="en-US" sz="2400" dirty="0"/>
              <a:t>We previously showed that neural networks benefit from more parameters</a:t>
            </a:r>
          </a:p>
          <a:p>
            <a:r>
              <a:rPr lang="en-US" sz="2400" dirty="0"/>
              <a:t>But not all parameters are equal!</a:t>
            </a:r>
          </a:p>
          <a:p>
            <a:r>
              <a:rPr lang="en-US" sz="2400" dirty="0"/>
              <a:t>We want the parameters that best improve model accuracy</a:t>
            </a:r>
          </a:p>
          <a:p>
            <a:r>
              <a:rPr lang="en-US" sz="2400" dirty="0"/>
              <a:t>Original purpose of dropouts were to better match posterior to confidence</a:t>
            </a:r>
          </a:p>
          <a:p>
            <a:r>
              <a:rPr lang="en-US" sz="2400" dirty="0"/>
              <a:t>Practically, we use it to improve accuracy without strict regards to matching posteriors</a:t>
            </a:r>
          </a:p>
          <a:p>
            <a:r>
              <a:rPr lang="en-US" sz="2400" dirty="0"/>
              <a:t>Error quantification with neural networks is still an important field</a:t>
            </a:r>
          </a:p>
          <a:p>
            <a:r>
              <a:rPr lang="en-US" sz="2400" dirty="0"/>
              <a:t>Bayesian neural networks is one such example</a:t>
            </a:r>
          </a:p>
          <a:p>
            <a:endParaRPr lang="en-US" dirty="0"/>
          </a:p>
        </p:txBody>
      </p:sp>
      <p:sp>
        <p:nvSpPr>
          <p:cNvPr id="4" name="Slide Number Placeholder 3">
            <a:extLst>
              <a:ext uri="{FF2B5EF4-FFF2-40B4-BE49-F238E27FC236}">
                <a16:creationId xmlns:a16="http://schemas.microsoft.com/office/drawing/2014/main" id="{DEC063A1-0767-814F-8DB4-8F6F794734E6}"/>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39</a:t>
            </a:fld>
            <a:endParaRPr lang="en-US"/>
          </a:p>
        </p:txBody>
      </p:sp>
    </p:spTree>
    <p:extLst>
      <p:ext uri="{BB962C8B-B14F-4D97-AF65-F5344CB8AC3E}">
        <p14:creationId xmlns:p14="http://schemas.microsoft.com/office/powerpoint/2010/main" val="3664152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Google’s Neural Network Playground</a:t>
            </a:r>
          </a:p>
        </p:txBody>
      </p:sp>
      <p:sp>
        <p:nvSpPr>
          <p:cNvPr id="3" name="Content Placeholder 2"/>
          <p:cNvSpPr>
            <a:spLocks noGrp="1"/>
          </p:cNvSpPr>
          <p:nvPr>
            <p:ph idx="1"/>
          </p:nvPr>
        </p:nvSpPr>
        <p:spPr/>
        <p:txBody>
          <a:bodyPr/>
          <a:lstStyle/>
          <a:p>
            <a:r>
              <a:rPr lang="en-US" dirty="0">
                <a:hlinkClick r:id="rId2"/>
              </a:rPr>
              <a:t>https://www.playground.tensorflow.org/</a:t>
            </a:r>
            <a:r>
              <a:rPr lang="en-US" dirty="0"/>
              <a:t> </a:t>
            </a:r>
          </a:p>
          <a:p>
            <a:endParaRPr lang="en-US" dirty="0"/>
          </a:p>
        </p:txBody>
      </p:sp>
      <p:pic>
        <p:nvPicPr>
          <p:cNvPr id="5" name="Picture 4"/>
          <p:cNvPicPr>
            <a:picLocks noChangeAspect="1"/>
          </p:cNvPicPr>
          <p:nvPr/>
        </p:nvPicPr>
        <p:blipFill>
          <a:blip r:embed="rId3"/>
          <a:stretch>
            <a:fillRect/>
          </a:stretch>
        </p:blipFill>
        <p:spPr>
          <a:xfrm>
            <a:off x="1752600" y="2140290"/>
            <a:ext cx="7010400" cy="3193711"/>
          </a:xfrm>
          <a:prstGeom prst="rect">
            <a:avLst/>
          </a:prstGeom>
        </p:spPr>
      </p:pic>
      <p:pic>
        <p:nvPicPr>
          <p:cNvPr id="6" name="Picture 5"/>
          <p:cNvPicPr>
            <a:picLocks noChangeAspect="1"/>
          </p:cNvPicPr>
          <p:nvPr/>
        </p:nvPicPr>
        <p:blipFill>
          <a:blip r:embed="rId4"/>
          <a:stretch>
            <a:fillRect/>
          </a:stretch>
        </p:blipFill>
        <p:spPr>
          <a:xfrm>
            <a:off x="8915400" y="2895600"/>
            <a:ext cx="1587500" cy="1605608"/>
          </a:xfrm>
          <a:prstGeom prst="rect">
            <a:avLst/>
          </a:prstGeom>
        </p:spPr>
      </p:pic>
      <p:pic>
        <p:nvPicPr>
          <p:cNvPr id="7" name="Picture 6"/>
          <p:cNvPicPr>
            <a:picLocks noChangeAspect="1"/>
          </p:cNvPicPr>
          <p:nvPr/>
        </p:nvPicPr>
        <p:blipFill>
          <a:blip r:embed="rId5"/>
          <a:stretch>
            <a:fillRect/>
          </a:stretch>
        </p:blipFill>
        <p:spPr>
          <a:xfrm>
            <a:off x="8915400" y="1219200"/>
            <a:ext cx="1600200" cy="1618952"/>
          </a:xfrm>
          <a:prstGeom prst="rect">
            <a:avLst/>
          </a:prstGeom>
        </p:spPr>
      </p:pic>
      <p:pic>
        <p:nvPicPr>
          <p:cNvPr id="8" name="Picture 7"/>
          <p:cNvPicPr>
            <a:picLocks noChangeAspect="1"/>
          </p:cNvPicPr>
          <p:nvPr/>
        </p:nvPicPr>
        <p:blipFill>
          <a:blip r:embed="rId6"/>
          <a:stretch>
            <a:fillRect/>
          </a:stretch>
        </p:blipFill>
        <p:spPr>
          <a:xfrm>
            <a:off x="8991600" y="4648201"/>
            <a:ext cx="1498600" cy="1456301"/>
          </a:xfrm>
          <a:prstGeom prst="rect">
            <a:avLst/>
          </a:prstGeom>
        </p:spPr>
      </p:pic>
    </p:spTree>
    <p:extLst>
      <p:ext uri="{BB962C8B-B14F-4D97-AF65-F5344CB8AC3E}">
        <p14:creationId xmlns:p14="http://schemas.microsoft.com/office/powerpoint/2010/main" val="3775727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3E01-6BB0-AD45-AD66-1FABE3A957E4}"/>
              </a:ext>
            </a:extLst>
          </p:cNvPr>
          <p:cNvSpPr>
            <a:spLocks noGrp="1"/>
          </p:cNvSpPr>
          <p:nvPr>
            <p:ph type="title"/>
          </p:nvPr>
        </p:nvSpPr>
        <p:spPr/>
        <p:txBody>
          <a:bodyPr/>
          <a:lstStyle/>
          <a:p>
            <a:r>
              <a:rPr lang="en-US" dirty="0"/>
              <a:t>From the paper…</a:t>
            </a:r>
          </a:p>
        </p:txBody>
      </p:sp>
      <p:sp>
        <p:nvSpPr>
          <p:cNvPr id="3" name="Content Placeholder 2">
            <a:extLst>
              <a:ext uri="{FF2B5EF4-FFF2-40B4-BE49-F238E27FC236}">
                <a16:creationId xmlns:a16="http://schemas.microsoft.com/office/drawing/2014/main" id="{03D70B25-751F-BE41-8E5D-7F7EA7AF8C5E}"/>
              </a:ext>
            </a:extLst>
          </p:cNvPr>
          <p:cNvSpPr>
            <a:spLocks noGrp="1"/>
          </p:cNvSpPr>
          <p:nvPr>
            <p:ph idx="1"/>
          </p:nvPr>
        </p:nvSpPr>
        <p:spPr/>
        <p:txBody>
          <a:bodyPr/>
          <a:lstStyle/>
          <a:p>
            <a:r>
              <a:rPr lang="en-US" sz="2400" dirty="0"/>
              <a:t>The term ”dropout" refers to dropping out units (hidden and visible) in a neural network. </a:t>
            </a:r>
          </a:p>
          <a:p>
            <a:r>
              <a:rPr lang="en-US" sz="2400" dirty="0"/>
              <a:t>By dropping a unit out, we mean temporarily removing it from the network, along with all its incoming and outgoing connections, as shown in the previous figure.</a:t>
            </a:r>
          </a:p>
          <a:p>
            <a:r>
              <a:rPr lang="en-US" sz="2400" dirty="0"/>
              <a:t>The choice of which units to drop is random. </a:t>
            </a:r>
          </a:p>
          <a:p>
            <a:r>
              <a:rPr lang="en-US" sz="2400" dirty="0"/>
              <a:t>In the simplest case, each unit is retained with a probability p independent of other units, where p can be chosen using a validation set </a:t>
            </a:r>
          </a:p>
          <a:p>
            <a:r>
              <a:rPr lang="en-US" sz="2400" dirty="0"/>
              <a:t>Or can simply be set at 0.5 [and it often is nowadays], which seems to be close to optimal for a wide range of networks and tasks. </a:t>
            </a:r>
          </a:p>
          <a:p>
            <a:r>
              <a:rPr lang="en-US" sz="2400" dirty="0"/>
              <a:t>For the input units, however, the optimal probability of retention is usually closer to 1 than to 0.5 [If there is little data, then p&lt;0.5 works well too]</a:t>
            </a:r>
          </a:p>
          <a:p>
            <a:endParaRPr lang="en-US" dirty="0"/>
          </a:p>
        </p:txBody>
      </p:sp>
      <p:sp>
        <p:nvSpPr>
          <p:cNvPr id="4" name="Slide Number Placeholder 3">
            <a:extLst>
              <a:ext uri="{FF2B5EF4-FFF2-40B4-BE49-F238E27FC236}">
                <a16:creationId xmlns:a16="http://schemas.microsoft.com/office/drawing/2014/main" id="{3426B805-D598-D04C-833C-700FBD807DBD}"/>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40</a:t>
            </a:fld>
            <a:endParaRPr lang="en-US"/>
          </a:p>
        </p:txBody>
      </p:sp>
    </p:spTree>
    <p:extLst>
      <p:ext uri="{BB962C8B-B14F-4D97-AF65-F5344CB8AC3E}">
        <p14:creationId xmlns:p14="http://schemas.microsoft.com/office/powerpoint/2010/main" val="1686333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D07D-10C7-CC40-997B-A952739CDBA6}"/>
              </a:ext>
            </a:extLst>
          </p:cNvPr>
          <p:cNvSpPr>
            <a:spLocks noGrp="1"/>
          </p:cNvSpPr>
          <p:nvPr>
            <p:ph type="title"/>
          </p:nvPr>
        </p:nvSpPr>
        <p:spPr/>
        <p:txBody>
          <a:bodyPr/>
          <a:lstStyle/>
          <a:p>
            <a:r>
              <a:rPr lang="en-US" dirty="0"/>
              <a:t>What it does</a:t>
            </a:r>
          </a:p>
        </p:txBody>
      </p:sp>
      <p:pic>
        <p:nvPicPr>
          <p:cNvPr id="6" name="Content Placeholder 5" descr="A picture containing text, clock, watch, gauge&#10;&#10;Description automatically generated">
            <a:extLst>
              <a:ext uri="{FF2B5EF4-FFF2-40B4-BE49-F238E27FC236}">
                <a16:creationId xmlns:a16="http://schemas.microsoft.com/office/drawing/2014/main" id="{0A6F9F6F-8218-A843-89AF-63EE1ED31710}"/>
              </a:ext>
            </a:extLst>
          </p:cNvPr>
          <p:cNvPicPr>
            <a:picLocks noGrp="1" noChangeAspect="1"/>
          </p:cNvPicPr>
          <p:nvPr>
            <p:ph idx="1"/>
          </p:nvPr>
        </p:nvPicPr>
        <p:blipFill>
          <a:blip r:embed="rId2"/>
          <a:stretch>
            <a:fillRect/>
          </a:stretch>
        </p:blipFill>
        <p:spPr>
          <a:xfrm>
            <a:off x="1552956" y="2133600"/>
            <a:ext cx="9086088" cy="2514600"/>
          </a:xfrm>
        </p:spPr>
      </p:pic>
      <p:sp>
        <p:nvSpPr>
          <p:cNvPr id="4" name="Slide Number Placeholder 3">
            <a:extLst>
              <a:ext uri="{FF2B5EF4-FFF2-40B4-BE49-F238E27FC236}">
                <a16:creationId xmlns:a16="http://schemas.microsoft.com/office/drawing/2014/main" id="{3B82B01E-E96B-F748-8598-4FEC4BA373D9}"/>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41</a:t>
            </a:fld>
            <a:endParaRPr lang="en-US"/>
          </a:p>
        </p:txBody>
      </p:sp>
      <p:sp>
        <p:nvSpPr>
          <p:cNvPr id="7" name="TextBox 6">
            <a:extLst>
              <a:ext uri="{FF2B5EF4-FFF2-40B4-BE49-F238E27FC236}">
                <a16:creationId xmlns:a16="http://schemas.microsoft.com/office/drawing/2014/main" id="{4277C872-5333-A64B-B636-296D18F0FA51}"/>
              </a:ext>
            </a:extLst>
          </p:cNvPr>
          <p:cNvSpPr txBox="1"/>
          <p:nvPr/>
        </p:nvSpPr>
        <p:spPr>
          <a:xfrm>
            <a:off x="2874819" y="5109001"/>
            <a:ext cx="5439951"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t>We rescale weights for each unit by “p”</a:t>
            </a:r>
          </a:p>
          <a:p>
            <a:pPr marL="342900" indent="-342900">
              <a:buFont typeface="Arial" panose="020B0604020202020204" pitchFamily="34" charset="0"/>
              <a:buChar char="•"/>
            </a:pPr>
            <a:r>
              <a:rPr lang="en-US" sz="2400" dirty="0"/>
              <a:t>Weights are now more optimized!</a:t>
            </a:r>
          </a:p>
        </p:txBody>
      </p:sp>
    </p:spTree>
    <p:extLst>
      <p:ext uri="{BB962C8B-B14F-4D97-AF65-F5344CB8AC3E}">
        <p14:creationId xmlns:p14="http://schemas.microsoft.com/office/powerpoint/2010/main" val="2511342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810A-7308-A548-8577-A8D02CC7A5BA}"/>
              </a:ext>
            </a:extLst>
          </p:cNvPr>
          <p:cNvSpPr>
            <a:spLocks noGrp="1"/>
          </p:cNvSpPr>
          <p:nvPr>
            <p:ph type="title"/>
          </p:nvPr>
        </p:nvSpPr>
        <p:spPr/>
        <p:txBody>
          <a:bodyPr/>
          <a:lstStyle/>
          <a:p>
            <a:r>
              <a:rPr lang="en-US" dirty="0"/>
              <a:t>How well it works</a:t>
            </a:r>
          </a:p>
        </p:txBody>
      </p:sp>
      <p:pic>
        <p:nvPicPr>
          <p:cNvPr id="6" name="Content Placeholder 5" descr="Graphical user interface, chart, line chart, histogram&#10;&#10;Description automatically generated">
            <a:extLst>
              <a:ext uri="{FF2B5EF4-FFF2-40B4-BE49-F238E27FC236}">
                <a16:creationId xmlns:a16="http://schemas.microsoft.com/office/drawing/2014/main" id="{D86A5014-9F97-1A42-8560-105017335A2B}"/>
              </a:ext>
            </a:extLst>
          </p:cNvPr>
          <p:cNvPicPr>
            <a:picLocks noGrp="1" noChangeAspect="1"/>
          </p:cNvPicPr>
          <p:nvPr>
            <p:ph idx="1"/>
          </p:nvPr>
        </p:nvPicPr>
        <p:blipFill>
          <a:blip r:embed="rId2"/>
          <a:stretch>
            <a:fillRect/>
          </a:stretch>
        </p:blipFill>
        <p:spPr>
          <a:xfrm>
            <a:off x="2610965" y="781878"/>
            <a:ext cx="6970069" cy="5294243"/>
          </a:xfrm>
        </p:spPr>
      </p:pic>
      <p:sp>
        <p:nvSpPr>
          <p:cNvPr id="4" name="Slide Number Placeholder 3">
            <a:extLst>
              <a:ext uri="{FF2B5EF4-FFF2-40B4-BE49-F238E27FC236}">
                <a16:creationId xmlns:a16="http://schemas.microsoft.com/office/drawing/2014/main" id="{D8DE526F-3B3C-3C4F-A99B-6657E3FFA34C}"/>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42</a:t>
            </a:fld>
            <a:endParaRPr lang="en-US"/>
          </a:p>
        </p:txBody>
      </p:sp>
    </p:spTree>
    <p:extLst>
      <p:ext uri="{BB962C8B-B14F-4D97-AF65-F5344CB8AC3E}">
        <p14:creationId xmlns:p14="http://schemas.microsoft.com/office/powerpoint/2010/main" val="3853915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22E4B-4D0F-8840-86DA-90B7E5F3175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5705128-31CB-A747-934B-7B0585DC503E}"/>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43</a:t>
            </a:fld>
            <a:endParaRPr lang="en-US"/>
          </a:p>
        </p:txBody>
      </p:sp>
      <p:pic>
        <p:nvPicPr>
          <p:cNvPr id="4098" name="Picture 2" descr="Training and validation performance for various model capacities.">
            <a:extLst>
              <a:ext uri="{FF2B5EF4-FFF2-40B4-BE49-F238E27FC236}">
                <a16:creationId xmlns:a16="http://schemas.microsoft.com/office/drawing/2014/main" id="{45248F4F-EF91-7449-9CB3-C1A3A1BC4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582" y="761651"/>
            <a:ext cx="8136835" cy="5424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0C189A-D1B2-8244-8AD3-203CDBB8764D}"/>
              </a:ext>
            </a:extLst>
          </p:cNvPr>
          <p:cNvSpPr>
            <a:spLocks noGrp="1"/>
          </p:cNvSpPr>
          <p:nvPr>
            <p:ph type="title"/>
          </p:nvPr>
        </p:nvSpPr>
        <p:spPr/>
        <p:txBody>
          <a:bodyPr/>
          <a:lstStyle/>
          <a:p>
            <a:r>
              <a:rPr lang="en-US" dirty="0"/>
              <a:t>Note: Neural Networks can still overfit!</a:t>
            </a:r>
          </a:p>
        </p:txBody>
      </p:sp>
    </p:spTree>
    <p:extLst>
      <p:ext uri="{BB962C8B-B14F-4D97-AF65-F5344CB8AC3E}">
        <p14:creationId xmlns:p14="http://schemas.microsoft.com/office/powerpoint/2010/main" val="3348957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B3F4-0A20-0040-8A40-082768818C89}"/>
              </a:ext>
            </a:extLst>
          </p:cNvPr>
          <p:cNvSpPr>
            <a:spLocks noGrp="1"/>
          </p:cNvSpPr>
          <p:nvPr>
            <p:ph type="title"/>
          </p:nvPr>
        </p:nvSpPr>
        <p:spPr/>
        <p:txBody>
          <a:bodyPr/>
          <a:lstStyle/>
          <a:p>
            <a:r>
              <a:rPr lang="en-US" dirty="0"/>
              <a:t>Reducing overfitting</a:t>
            </a:r>
          </a:p>
        </p:txBody>
      </p:sp>
      <p:sp>
        <p:nvSpPr>
          <p:cNvPr id="3" name="Content Placeholder 2">
            <a:extLst>
              <a:ext uri="{FF2B5EF4-FFF2-40B4-BE49-F238E27FC236}">
                <a16:creationId xmlns:a16="http://schemas.microsoft.com/office/drawing/2014/main" id="{1C1B47ED-60F4-3440-A217-D3909C3C7BBE}"/>
              </a:ext>
            </a:extLst>
          </p:cNvPr>
          <p:cNvSpPr>
            <a:spLocks noGrp="1"/>
          </p:cNvSpPr>
          <p:nvPr>
            <p:ph idx="1"/>
          </p:nvPr>
        </p:nvSpPr>
        <p:spPr/>
        <p:txBody>
          <a:bodyPr/>
          <a:lstStyle/>
          <a:p>
            <a:r>
              <a:rPr lang="en-US" sz="2100" b="1" dirty="0"/>
              <a:t>Early stopping: </a:t>
            </a:r>
            <a:r>
              <a:rPr lang="en-US" sz="2100" dirty="0"/>
              <a:t>We need to stop a neural network from training too much or error will increase</a:t>
            </a:r>
          </a:p>
          <a:p>
            <a:r>
              <a:rPr lang="en-US" sz="2100" dirty="0"/>
              <a:t>Similarly, dropout layer is needed to reduce overfitting</a:t>
            </a:r>
          </a:p>
          <a:p>
            <a:r>
              <a:rPr lang="en-US" sz="2100" dirty="0"/>
              <a:t>Recall we mentioned more parameters = better fit for neural network</a:t>
            </a:r>
          </a:p>
          <a:p>
            <a:r>
              <a:rPr lang="en-US" sz="2100" dirty="0"/>
              <a:t>How can both findings be true?</a:t>
            </a:r>
          </a:p>
          <a:p>
            <a:endParaRPr lang="en-US" sz="2100" dirty="0"/>
          </a:p>
          <a:p>
            <a:endParaRPr lang="en-US" sz="2100" dirty="0"/>
          </a:p>
          <a:p>
            <a:endParaRPr lang="en-US" sz="2100" dirty="0"/>
          </a:p>
          <a:p>
            <a:endParaRPr lang="en-US" sz="2100" dirty="0"/>
          </a:p>
          <a:p>
            <a:pPr marL="39688" indent="0">
              <a:buNone/>
            </a:pPr>
            <a:endParaRPr lang="en-US" sz="2100" dirty="0"/>
          </a:p>
          <a:p>
            <a:r>
              <a:rPr lang="en-US" sz="2100" b="1" dirty="0"/>
              <a:t>Short answer: </a:t>
            </a:r>
            <a:r>
              <a:rPr lang="en-US" sz="2100" dirty="0"/>
              <a:t>we do not really know</a:t>
            </a:r>
          </a:p>
          <a:p>
            <a:r>
              <a:rPr lang="en-US" sz="2100" b="1" dirty="0"/>
              <a:t>Long answer: </a:t>
            </a:r>
            <a:r>
              <a:rPr lang="en-US" sz="2100" dirty="0"/>
              <a:t>overfitting appears to occur when the model finds global optimum (best parameters for loss), which may not generalize </a:t>
            </a:r>
            <a:r>
              <a:rPr lang="en-US" dirty="0"/>
              <a:t>well</a:t>
            </a:r>
          </a:p>
        </p:txBody>
      </p:sp>
      <p:sp>
        <p:nvSpPr>
          <p:cNvPr id="4" name="Slide Number Placeholder 3">
            <a:extLst>
              <a:ext uri="{FF2B5EF4-FFF2-40B4-BE49-F238E27FC236}">
                <a16:creationId xmlns:a16="http://schemas.microsoft.com/office/drawing/2014/main" id="{EFC6AF88-8E3F-174F-8AC7-2D0A3112A044}"/>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44</a:t>
            </a:fld>
            <a:endParaRPr lang="en-US"/>
          </a:p>
        </p:txBody>
      </p:sp>
      <p:pic>
        <p:nvPicPr>
          <p:cNvPr id="5" name="Content Placeholder 4" descr="Diagram&#10;&#10;Description automatically generated">
            <a:extLst>
              <a:ext uri="{FF2B5EF4-FFF2-40B4-BE49-F238E27FC236}">
                <a16:creationId xmlns:a16="http://schemas.microsoft.com/office/drawing/2014/main" id="{9715915F-5D75-394E-8588-BD76D75CB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09192" y="2702720"/>
            <a:ext cx="8305800" cy="1866776"/>
          </a:xfrm>
          <a:prstGeom prst="rect">
            <a:avLst/>
          </a:prstGeom>
          <a:noFill/>
          <a:ln w="12700">
            <a:noFill/>
            <a:miter lim="800000"/>
            <a:headEnd/>
            <a:tailEnd/>
          </a:ln>
          <a:effectLst/>
        </p:spPr>
      </p:pic>
    </p:spTree>
    <p:extLst>
      <p:ext uri="{BB962C8B-B14F-4D97-AF65-F5344CB8AC3E}">
        <p14:creationId xmlns:p14="http://schemas.microsoft.com/office/powerpoint/2010/main" val="1708389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0C57-3AB8-5743-9304-6E0A986B6D5F}"/>
              </a:ext>
            </a:extLst>
          </p:cNvPr>
          <p:cNvSpPr>
            <a:spLocks noGrp="1"/>
          </p:cNvSpPr>
          <p:nvPr>
            <p:ph type="title"/>
          </p:nvPr>
        </p:nvSpPr>
        <p:spPr/>
        <p:txBody>
          <a:bodyPr/>
          <a:lstStyle/>
          <a:p>
            <a:r>
              <a:rPr lang="en-US" dirty="0"/>
              <a:t>Practically fitting networks</a:t>
            </a:r>
          </a:p>
        </p:txBody>
      </p:sp>
      <p:sp>
        <p:nvSpPr>
          <p:cNvPr id="3" name="Content Placeholder 2">
            <a:extLst>
              <a:ext uri="{FF2B5EF4-FFF2-40B4-BE49-F238E27FC236}">
                <a16:creationId xmlns:a16="http://schemas.microsoft.com/office/drawing/2014/main" id="{599DA4C9-D3E8-D443-82DA-8520814475FD}"/>
              </a:ext>
            </a:extLst>
          </p:cNvPr>
          <p:cNvSpPr>
            <a:spLocks noGrp="1"/>
          </p:cNvSpPr>
          <p:nvPr>
            <p:ph idx="1"/>
          </p:nvPr>
        </p:nvSpPr>
        <p:spPr/>
        <p:txBody>
          <a:bodyPr/>
          <a:lstStyle/>
          <a:p>
            <a:r>
              <a:rPr lang="en-US" sz="2200" dirty="0"/>
              <a:t>Create an architecture</a:t>
            </a:r>
          </a:p>
          <a:p>
            <a:pPr lvl="1"/>
            <a:r>
              <a:rPr lang="en-US" sz="2200" dirty="0"/>
              <a:t>All-to-all connections: “Dense” on </a:t>
            </a:r>
            <a:r>
              <a:rPr lang="en-US" sz="2200" dirty="0" err="1"/>
              <a:t>Keras</a:t>
            </a:r>
            <a:endParaRPr lang="en-US" sz="2200" dirty="0"/>
          </a:p>
          <a:p>
            <a:pPr lvl="1"/>
            <a:r>
              <a:rPr lang="en-US" sz="2200" dirty="0"/>
              <a:t>Others we will discuss later:</a:t>
            </a:r>
          </a:p>
          <a:p>
            <a:pPr lvl="2"/>
            <a:r>
              <a:rPr lang="en-US" sz="2200" dirty="0"/>
              <a:t>Convolutional neural network</a:t>
            </a:r>
          </a:p>
          <a:p>
            <a:pPr lvl="2"/>
            <a:r>
              <a:rPr lang="en-US" sz="2200" dirty="0"/>
              <a:t>LSTM</a:t>
            </a:r>
          </a:p>
          <a:p>
            <a:pPr lvl="2"/>
            <a:r>
              <a:rPr lang="en-US" sz="2200" dirty="0"/>
              <a:t>Attention</a:t>
            </a:r>
          </a:p>
          <a:p>
            <a:pPr lvl="2"/>
            <a:r>
              <a:rPr lang="en-US" sz="2200" dirty="0"/>
              <a:t>…</a:t>
            </a:r>
          </a:p>
          <a:p>
            <a:r>
              <a:rPr lang="en-US" sz="2200" dirty="0"/>
              <a:t>Define a loss function</a:t>
            </a:r>
          </a:p>
          <a:p>
            <a:r>
              <a:rPr lang="en-US" sz="2200" dirty="0"/>
              <a:t>Split data into training, validation, and testing</a:t>
            </a:r>
          </a:p>
          <a:p>
            <a:r>
              <a:rPr lang="en-US" sz="2200" dirty="0"/>
              <a:t>Fine-tune (this is most of the work)</a:t>
            </a:r>
          </a:p>
          <a:p>
            <a:pPr lvl="1"/>
            <a:r>
              <a:rPr lang="en-US" sz="2200" dirty="0"/>
              <a:t>Requires knowledge of architectures (which architecture to use in each layer)</a:t>
            </a:r>
          </a:p>
          <a:p>
            <a:pPr lvl="1"/>
            <a:r>
              <a:rPr lang="en-US" sz="2200" dirty="0"/>
              <a:t>“Hyperparameters”: how many nodes in each layer, now many nodes to dropout, …</a:t>
            </a:r>
          </a:p>
        </p:txBody>
      </p:sp>
      <p:sp>
        <p:nvSpPr>
          <p:cNvPr id="4" name="Slide Number Placeholder 3">
            <a:extLst>
              <a:ext uri="{FF2B5EF4-FFF2-40B4-BE49-F238E27FC236}">
                <a16:creationId xmlns:a16="http://schemas.microsoft.com/office/drawing/2014/main" id="{5231FC49-6945-D04E-B6E9-D5C14981D7D8}"/>
              </a:ext>
            </a:extLst>
          </p:cNvPr>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45</a:t>
            </a:fld>
            <a:endParaRPr lang="en-US"/>
          </a:p>
        </p:txBody>
      </p:sp>
    </p:spTree>
    <p:extLst>
      <p:ext uri="{BB962C8B-B14F-4D97-AF65-F5344CB8AC3E}">
        <p14:creationId xmlns:p14="http://schemas.microsoft.com/office/powerpoint/2010/main" val="2255211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981201" y="2057400"/>
            <a:ext cx="8423275" cy="1143000"/>
          </a:xfrm>
        </p:spPr>
        <p:txBody>
          <a:bodyPr/>
          <a:lstStyle/>
          <a:p>
            <a:pPr eaLnBrk="1" hangingPunct="1">
              <a:defRPr/>
            </a:pPr>
            <a:r>
              <a:rPr lang="en-US" sz="4400" dirty="0">
                <a:solidFill>
                  <a:srgbClr val="000000"/>
                </a:solidFill>
              </a:rPr>
              <a:t>[Optional]</a:t>
            </a:r>
            <a:br>
              <a:rPr lang="en-US" sz="4400" dirty="0">
                <a:solidFill>
                  <a:srgbClr val="000000"/>
                </a:solidFill>
              </a:rPr>
            </a:br>
            <a:r>
              <a:rPr lang="en-US" sz="4400" dirty="0">
                <a:solidFill>
                  <a:srgbClr val="000000"/>
                </a:solidFill>
              </a:rPr>
              <a:t>Modeling the Brain</a:t>
            </a:r>
          </a:p>
        </p:txBody>
      </p:sp>
    </p:spTree>
    <p:extLst>
      <p:ext uri="{BB962C8B-B14F-4D97-AF65-F5344CB8AC3E}">
        <p14:creationId xmlns:p14="http://schemas.microsoft.com/office/powerpoint/2010/main" val="3601077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47</a:t>
            </a:fld>
            <a:endParaRPr lang="en-US"/>
          </a:p>
        </p:txBody>
      </p:sp>
      <p:sp>
        <p:nvSpPr>
          <p:cNvPr id="3075"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dirty="0"/>
              <a:t>General Comments: Artificial Neural Networks</a:t>
            </a:r>
          </a:p>
        </p:txBody>
      </p:sp>
      <p:sp>
        <p:nvSpPr>
          <p:cNvPr id="3076"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pPr>
              <a:buFont typeface="Tahoma" charset="0"/>
              <a:buNone/>
            </a:pPr>
            <a:r>
              <a:rPr lang="en-US" dirty="0"/>
              <a:t>Artificial Neural Networks provide…</a:t>
            </a:r>
          </a:p>
          <a:p>
            <a:pPr>
              <a:buFont typeface="Tahoma" charset="0"/>
              <a:buNone/>
            </a:pPr>
            <a:endParaRPr lang="en-US" dirty="0"/>
          </a:p>
          <a:p>
            <a:pPr>
              <a:buFont typeface="Tahoma" charset="0"/>
              <a:buChar char="-"/>
            </a:pPr>
            <a:r>
              <a:rPr lang="en-US" dirty="0"/>
              <a:t>A new computing paradigm</a:t>
            </a:r>
          </a:p>
          <a:p>
            <a:pPr>
              <a:buFont typeface="Tahoma" charset="0"/>
              <a:buChar char="-"/>
            </a:pPr>
            <a:endParaRPr lang="en-US" dirty="0"/>
          </a:p>
          <a:p>
            <a:pPr>
              <a:buFont typeface="Tahoma" charset="0"/>
              <a:buChar char="-"/>
            </a:pPr>
            <a:r>
              <a:rPr lang="en-US" dirty="0"/>
              <a:t>A technique for developing trainable classifiers, memories, dimension-reducing mappings, </a:t>
            </a:r>
            <a:r>
              <a:rPr lang="en-US" dirty="0" err="1"/>
              <a:t>etc</a:t>
            </a:r>
            <a:endParaRPr lang="en-US" dirty="0"/>
          </a:p>
          <a:p>
            <a:pPr>
              <a:buFont typeface="Tahoma" charset="0"/>
              <a:buChar char="-"/>
            </a:pPr>
            <a:endParaRPr lang="en-US" dirty="0"/>
          </a:p>
          <a:p>
            <a:pPr>
              <a:buFont typeface="Tahoma" charset="0"/>
              <a:buChar char="-"/>
            </a:pPr>
            <a:r>
              <a:rPr lang="en-US" dirty="0"/>
              <a:t>A tool to study brain functions</a:t>
            </a:r>
          </a:p>
        </p:txBody>
      </p:sp>
    </p:spTree>
    <p:extLst>
      <p:ext uri="{BB962C8B-B14F-4D97-AF65-F5344CB8AC3E}">
        <p14:creationId xmlns:p14="http://schemas.microsoft.com/office/powerpoint/2010/main" val="3825508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48</a:t>
            </a:fld>
            <a:endParaRPr lang="en-US"/>
          </a:p>
        </p:txBody>
      </p:sp>
      <p:sp>
        <p:nvSpPr>
          <p:cNvPr id="4099"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a:t>Converging Frameworks</a:t>
            </a:r>
          </a:p>
        </p:txBody>
      </p:sp>
      <p:sp>
        <p:nvSpPr>
          <p:cNvPr id="4100"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pPr>
              <a:spcBef>
                <a:spcPct val="0"/>
              </a:spcBef>
            </a:pPr>
            <a:r>
              <a:rPr lang="en-US">
                <a:latin typeface="Tahoma Bold" charset="0"/>
                <a:ea typeface="Tahoma Bold" charset="0"/>
                <a:cs typeface="Tahoma Bold" charset="0"/>
                <a:sym typeface="Tahoma Bold" charset="0"/>
              </a:rPr>
              <a:t>Artificial intelligence (AI):</a:t>
            </a:r>
            <a:r>
              <a:rPr lang="en-US"/>
              <a:t> </a:t>
            </a:r>
            <a:r>
              <a:rPr lang="en-US" sz="1800"/>
              <a:t>build a </a:t>
            </a:r>
            <a:br>
              <a:rPr lang="en-US" sz="1800"/>
            </a:br>
            <a:r>
              <a:rPr lang="en-US" sz="1800"/>
              <a:t>“packet of intelligence” into a machine</a:t>
            </a:r>
          </a:p>
          <a:p>
            <a:pPr>
              <a:spcBef>
                <a:spcPts val="600"/>
              </a:spcBef>
            </a:pPr>
            <a:r>
              <a:rPr lang="en-US">
                <a:solidFill>
                  <a:srgbClr val="009900"/>
                </a:solidFill>
                <a:latin typeface="Tahoma Bold" charset="0"/>
                <a:ea typeface="Tahoma Bold" charset="0"/>
                <a:cs typeface="Tahoma Bold" charset="0"/>
                <a:sym typeface="Tahoma Bold" charset="0"/>
              </a:rPr>
              <a:t>Cognitive psychology:</a:t>
            </a:r>
            <a:r>
              <a:rPr lang="en-US">
                <a:solidFill>
                  <a:srgbClr val="009900"/>
                </a:solidFill>
              </a:rPr>
              <a:t> </a:t>
            </a:r>
            <a:r>
              <a:rPr lang="en-US" sz="1800">
                <a:solidFill>
                  <a:srgbClr val="009900"/>
                </a:solidFill>
              </a:rPr>
              <a:t>explain human behavior by interacting processes (schemas) “in the head” but not localized in the brain</a:t>
            </a:r>
          </a:p>
          <a:p>
            <a:pPr>
              <a:spcBef>
                <a:spcPts val="600"/>
              </a:spcBef>
            </a:pPr>
            <a:r>
              <a:rPr lang="en-US">
                <a:solidFill>
                  <a:srgbClr val="FFCC00"/>
                </a:solidFill>
                <a:latin typeface="Tahoma Bold" charset="0"/>
                <a:ea typeface="Tahoma Bold" charset="0"/>
                <a:cs typeface="Tahoma Bold" charset="0"/>
                <a:sym typeface="Tahoma Bold" charset="0"/>
              </a:rPr>
              <a:t>Brain Theory:</a:t>
            </a:r>
            <a:r>
              <a:rPr lang="en-US">
                <a:solidFill>
                  <a:srgbClr val="00FF00"/>
                </a:solidFill>
              </a:rPr>
              <a:t> </a:t>
            </a:r>
            <a:r>
              <a:rPr lang="en-US" sz="1800">
                <a:solidFill>
                  <a:srgbClr val="342EAA"/>
                </a:solidFill>
              </a:rPr>
              <a:t>interactions of components of the brain - </a:t>
            </a:r>
          </a:p>
          <a:p>
            <a:pPr>
              <a:spcBef>
                <a:spcPts val="600"/>
              </a:spcBef>
              <a:buNone/>
            </a:pPr>
            <a:r>
              <a:rPr lang="en-US" sz="1800">
                <a:solidFill>
                  <a:srgbClr val="FFCC00"/>
                </a:solidFill>
              </a:rPr>
              <a:t>	- computational neuroscience </a:t>
            </a:r>
          </a:p>
          <a:p>
            <a:pPr>
              <a:spcBef>
                <a:spcPts val="600"/>
              </a:spcBef>
              <a:buNone/>
            </a:pPr>
            <a:r>
              <a:rPr lang="en-US" sz="1800">
                <a:solidFill>
                  <a:srgbClr val="FFCC00"/>
                </a:solidFill>
              </a:rPr>
              <a:t>	- neurologically constrained-models</a:t>
            </a:r>
          </a:p>
          <a:p>
            <a:pPr>
              <a:spcBef>
                <a:spcPts val="600"/>
              </a:spcBef>
              <a:buNone/>
            </a:pPr>
            <a:endParaRPr lang="en-US" sz="1800">
              <a:solidFill>
                <a:srgbClr val="FFCC00"/>
              </a:solidFill>
            </a:endParaRPr>
          </a:p>
          <a:p>
            <a:pPr>
              <a:spcBef>
                <a:spcPts val="600"/>
              </a:spcBef>
            </a:pPr>
            <a:r>
              <a:rPr lang="en-US" sz="1800"/>
              <a:t>and abstracting from  them as both </a:t>
            </a:r>
            <a:r>
              <a:rPr lang="en-US">
                <a:latin typeface="Tahoma Bold" charset="0"/>
                <a:ea typeface="Tahoma Bold" charset="0"/>
                <a:cs typeface="Tahoma Bold" charset="0"/>
                <a:sym typeface="Tahoma Bold" charset="0"/>
              </a:rPr>
              <a:t>Artificial intelligence </a:t>
            </a:r>
            <a:r>
              <a:rPr lang="en-US"/>
              <a:t>and</a:t>
            </a:r>
            <a:r>
              <a:rPr lang="en-US">
                <a:latin typeface="Tahoma Bold" charset="0"/>
                <a:ea typeface="Tahoma Bold" charset="0"/>
                <a:cs typeface="Tahoma Bold" charset="0"/>
                <a:sym typeface="Tahoma Bold" charset="0"/>
              </a:rPr>
              <a:t> Cognitive psychology:</a:t>
            </a:r>
            <a:endParaRPr lang="en-US">
              <a:latin typeface="Tahoma Bold" charset="0"/>
              <a:ea typeface="ヒラギノ角ゴ ProN W6" charset="-128"/>
              <a:cs typeface="ヒラギノ角ゴ ProN W6" charset="-128"/>
              <a:sym typeface="Tahoma Bold" charset="0"/>
            </a:endParaRPr>
          </a:p>
          <a:p>
            <a:pPr>
              <a:spcBef>
                <a:spcPts val="600"/>
              </a:spcBef>
              <a:buNone/>
            </a:pPr>
            <a:r>
              <a:rPr lang="en-US" sz="1800"/>
              <a:t>	- connectionism: networks of trainable “quasi-neurons” to provide “parallel distributed models” little constrained by neurophysiology</a:t>
            </a:r>
          </a:p>
          <a:p>
            <a:pPr>
              <a:spcBef>
                <a:spcPts val="600"/>
              </a:spcBef>
              <a:buNone/>
            </a:pPr>
            <a:r>
              <a:rPr lang="en-US" sz="1800"/>
              <a:t>	- abstract (computer program or control system) information processing models</a:t>
            </a:r>
          </a:p>
        </p:txBody>
      </p:sp>
    </p:spTree>
    <p:extLst>
      <p:ext uri="{BB962C8B-B14F-4D97-AF65-F5344CB8AC3E}">
        <p14:creationId xmlns:p14="http://schemas.microsoft.com/office/powerpoint/2010/main" val="2209266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49</a:t>
            </a:fld>
            <a:endParaRPr lang="en-US"/>
          </a:p>
        </p:txBody>
      </p:sp>
      <p:sp>
        <p:nvSpPr>
          <p:cNvPr id="6145" name="Rectangle 1"/>
          <p:cNvSpPr>
            <a:spLocks/>
          </p:cNvSpPr>
          <p:nvPr/>
        </p:nvSpPr>
        <p:spPr bwMode="auto">
          <a:xfrm>
            <a:off x="4648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Session 20</a:t>
            </a:r>
          </a:p>
        </p:txBody>
      </p:sp>
      <p:pic>
        <p:nvPicPr>
          <p:cNvPr id="6146" name="Picture 2"/>
          <p:cNvPicPr>
            <a:picLocks noChangeArrowheads="1"/>
          </p:cNvPicPr>
          <p:nvPr/>
        </p:nvPicPr>
        <p:blipFill>
          <a:blip r:embed="rId2"/>
          <a:srcRect/>
          <a:stretch>
            <a:fillRect/>
          </a:stretch>
        </p:blipFill>
        <p:spPr bwMode="auto">
          <a:xfrm>
            <a:off x="2438400" y="911226"/>
            <a:ext cx="8229600" cy="384175"/>
          </a:xfrm>
          <a:prstGeom prst="rect">
            <a:avLst/>
          </a:prstGeom>
          <a:noFill/>
          <a:ln w="9525" cap="flat">
            <a:noFill/>
            <a:miter lim="800000"/>
            <a:headEnd/>
            <a:tailEnd/>
          </a:ln>
        </p:spPr>
      </p:pic>
      <p:sp>
        <p:nvSpPr>
          <p:cNvPr id="6147"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endParaRPr lang="en-US"/>
          </a:p>
        </p:txBody>
      </p:sp>
      <p:sp>
        <p:nvSpPr>
          <p:cNvPr id="6148"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endParaRPr lang="en-US"/>
          </a:p>
        </p:txBody>
      </p:sp>
      <p:pic>
        <p:nvPicPr>
          <p:cNvPr id="6149" name="Picture 5"/>
          <p:cNvPicPr>
            <a:picLocks noChangeArrowheads="1"/>
          </p:cNvPicPr>
          <p:nvPr/>
        </p:nvPicPr>
        <p:blipFill>
          <a:blip r:embed="rId3"/>
          <a:srcRect/>
          <a:stretch>
            <a:fillRect/>
          </a:stretch>
        </p:blipFill>
        <p:spPr bwMode="auto">
          <a:xfrm>
            <a:off x="1524000" y="1"/>
            <a:ext cx="9144000" cy="6856413"/>
          </a:xfrm>
          <a:prstGeom prst="rect">
            <a:avLst/>
          </a:prstGeom>
          <a:noFill/>
          <a:ln w="9525" cap="flat">
            <a:noFill/>
            <a:miter lim="800000"/>
            <a:headEnd/>
            <a:tailEnd/>
          </a:ln>
        </p:spPr>
      </p:pic>
    </p:spTree>
    <p:extLst>
      <p:ext uri="{BB962C8B-B14F-4D97-AF65-F5344CB8AC3E}">
        <p14:creationId xmlns:p14="http://schemas.microsoft.com/office/powerpoint/2010/main" val="227882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5</a:t>
            </a:fld>
            <a:endParaRPr lang="en-US"/>
          </a:p>
        </p:txBody>
      </p:sp>
      <p:pic>
        <p:nvPicPr>
          <p:cNvPr id="19458" name="Picture 2"/>
          <p:cNvPicPr>
            <a:picLocks noChangeArrowheads="1"/>
          </p:cNvPicPr>
          <p:nvPr/>
        </p:nvPicPr>
        <p:blipFill>
          <a:blip r:embed="rId2"/>
          <a:srcRect/>
          <a:stretch>
            <a:fillRect/>
          </a:stretch>
        </p:blipFill>
        <p:spPr bwMode="auto">
          <a:xfrm>
            <a:off x="2438400" y="911226"/>
            <a:ext cx="8229600" cy="384175"/>
          </a:xfrm>
          <a:prstGeom prst="rect">
            <a:avLst/>
          </a:prstGeom>
          <a:noFill/>
          <a:ln w="9525" cap="flat">
            <a:noFill/>
            <a:miter lim="800000"/>
            <a:headEnd/>
            <a:tailEnd/>
          </a:ln>
        </p:spPr>
      </p:pic>
      <p:sp>
        <p:nvSpPr>
          <p:cNvPr id="19459" name="Rectangle 3"/>
          <p:cNvSpPr>
            <a:spLocks noGrp="1" noChangeArrowheads="1"/>
          </p:cNvSpPr>
          <p:nvPr>
            <p:ph type="body" idx="1"/>
          </p:nvPr>
        </p:nvSpPr>
        <p:spPr>
          <a:xfrm>
            <a:off x="1982788" y="1371600"/>
            <a:ext cx="8189912" cy="5486400"/>
          </a:xfrm>
          <a:ln/>
        </p:spPr>
        <p:txBody>
          <a:bodyPr vert="horz" wrap="square" lIns="91440" tIns="45720" rIns="132080" bIns="45720" numCol="1" anchor="t" anchorCtr="0" compatLnSpc="1">
            <a:prstTxWarp prst="textNoShape">
              <a:avLst/>
            </a:prstTxWarp>
          </a:bodyPr>
          <a:lstStyle/>
          <a:p>
            <a:pPr>
              <a:spcBef>
                <a:spcPct val="0"/>
              </a:spcBef>
            </a:pPr>
            <a:r>
              <a:rPr lang="en-US" sz="2000" dirty="0">
                <a:latin typeface="Tahoma Bold" charset="0"/>
                <a:ea typeface="Tahoma Bold" charset="0"/>
                <a:cs typeface="Tahoma Bold" charset="0"/>
                <a:sym typeface="Tahoma Bold" charset="0"/>
              </a:rPr>
              <a:t>A </a:t>
            </a:r>
            <a:r>
              <a:rPr lang="en-US" sz="2000" dirty="0">
                <a:solidFill>
                  <a:srgbClr val="342EAA"/>
                </a:solidFill>
              </a:rPr>
              <a:t>McCulloch-Pitts neuron</a:t>
            </a:r>
            <a:r>
              <a:rPr lang="en-US" sz="2000" dirty="0">
                <a:latin typeface="Tahoma Bold" charset="0"/>
                <a:ea typeface="Tahoma Bold" charset="0"/>
                <a:cs typeface="Tahoma Bold" charset="0"/>
                <a:sym typeface="Tahoma Bold" charset="0"/>
              </a:rPr>
              <a:t> </a:t>
            </a:r>
            <a:r>
              <a:rPr lang="en-US" sz="2000" dirty="0"/>
              <a:t>operates on a discrete </a:t>
            </a:r>
            <a:br>
              <a:rPr lang="en-US" sz="2000" dirty="0"/>
            </a:br>
            <a:r>
              <a:rPr lang="en-US" sz="2000" dirty="0"/>
              <a:t>time-scale, t = 0,1,2,3, ...    with time tick equal to </a:t>
            </a:r>
            <a:br>
              <a:rPr lang="en-US" sz="2000" dirty="0"/>
            </a:br>
            <a:r>
              <a:rPr lang="en-US" sz="2000" dirty="0"/>
              <a:t>one </a:t>
            </a:r>
            <a:r>
              <a:rPr lang="en-US" sz="2000" dirty="0">
                <a:solidFill>
                  <a:srgbClr val="342EAA"/>
                </a:solidFill>
              </a:rPr>
              <a:t>refractory period</a:t>
            </a:r>
          </a:p>
          <a:p>
            <a:endParaRPr lang="en-US" sz="2000" dirty="0"/>
          </a:p>
          <a:p>
            <a:pPr>
              <a:spcBef>
                <a:spcPts val="1200"/>
              </a:spcBef>
            </a:pPr>
            <a:endParaRPr lang="en-US" sz="2000" dirty="0"/>
          </a:p>
          <a:p>
            <a:pPr>
              <a:spcBef>
                <a:spcPts val="1200"/>
              </a:spcBef>
            </a:pPr>
            <a:endParaRPr lang="en-US" sz="2000" dirty="0"/>
          </a:p>
          <a:p>
            <a:pPr>
              <a:spcBef>
                <a:spcPts val="1200"/>
              </a:spcBef>
            </a:pPr>
            <a:endParaRPr lang="en-US" sz="2000" dirty="0"/>
          </a:p>
          <a:p>
            <a:pPr>
              <a:spcBef>
                <a:spcPts val="1200"/>
              </a:spcBef>
            </a:pPr>
            <a:r>
              <a:rPr lang="en-US" sz="2000" dirty="0"/>
              <a:t>At each time step, an input or output is </a:t>
            </a:r>
          </a:p>
          <a:p>
            <a:pPr>
              <a:spcBef>
                <a:spcPts val="1200"/>
              </a:spcBef>
              <a:buNone/>
            </a:pPr>
            <a:r>
              <a:rPr lang="en-US" sz="2000" dirty="0"/>
              <a:t>		on  or off  —  1 or 0, respectively.  </a:t>
            </a:r>
          </a:p>
          <a:p>
            <a:pPr>
              <a:spcBef>
                <a:spcPts val="1200"/>
              </a:spcBef>
            </a:pPr>
            <a:r>
              <a:rPr lang="en-US" sz="2000" dirty="0"/>
              <a:t>Each connection or synapse from the output of one neuron to the input of another, has an attached </a:t>
            </a:r>
            <a:r>
              <a:rPr lang="en-US" sz="2000" dirty="0">
                <a:solidFill>
                  <a:srgbClr val="342EAA"/>
                </a:solidFill>
              </a:rPr>
              <a:t>weight</a:t>
            </a:r>
            <a:r>
              <a:rPr lang="en-US" sz="2000" dirty="0"/>
              <a:t>.  </a:t>
            </a:r>
          </a:p>
        </p:txBody>
      </p:sp>
      <p:sp>
        <p:nvSpPr>
          <p:cNvPr id="19460" name="Rectangle 4"/>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sz="2800" dirty="0">
                <a:solidFill>
                  <a:srgbClr val="000000"/>
                </a:solidFill>
              </a:rPr>
              <a:t>Warren McCulloch and Walter Pitts (1943)</a:t>
            </a:r>
          </a:p>
        </p:txBody>
      </p:sp>
      <p:pic>
        <p:nvPicPr>
          <p:cNvPr id="19461" name="Picture 5"/>
          <p:cNvPicPr>
            <a:picLocks noChangeArrowheads="1"/>
          </p:cNvPicPr>
          <p:nvPr/>
        </p:nvPicPr>
        <p:blipFill>
          <a:blip r:embed="rId3"/>
          <a:srcRect/>
          <a:stretch>
            <a:fillRect/>
          </a:stretch>
        </p:blipFill>
        <p:spPr bwMode="auto">
          <a:xfrm>
            <a:off x="5105400" y="2286000"/>
            <a:ext cx="4325938" cy="1905000"/>
          </a:xfrm>
          <a:prstGeom prst="rect">
            <a:avLst/>
          </a:prstGeom>
          <a:noFill/>
          <a:ln w="12700" cap="flat">
            <a:noFill/>
            <a:miter lim="800000"/>
            <a:headEnd/>
            <a:tailEnd/>
          </a:ln>
        </p:spPr>
      </p:pic>
    </p:spTree>
    <p:extLst>
      <p:ext uri="{BB962C8B-B14F-4D97-AF65-F5344CB8AC3E}">
        <p14:creationId xmlns:p14="http://schemas.microsoft.com/office/powerpoint/2010/main" val="296849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50</a:t>
            </a:fld>
            <a:endParaRPr lang="en-US"/>
          </a:p>
        </p:txBody>
      </p:sp>
      <p:sp>
        <p:nvSpPr>
          <p:cNvPr id="7171"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a:t>Major Functional Areas</a:t>
            </a:r>
          </a:p>
        </p:txBody>
      </p:sp>
      <p:sp>
        <p:nvSpPr>
          <p:cNvPr id="7172"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pPr>
              <a:buFont typeface="Helvetica" charset="0"/>
              <a:buChar char="•"/>
            </a:pPr>
            <a:r>
              <a:rPr lang="en-US" sz="1600" b="1">
                <a:solidFill>
                  <a:srgbClr val="996633"/>
                </a:solidFill>
                <a:latin typeface="Helvetica" charset="0"/>
                <a:ea typeface="Helvetica" charset="0"/>
                <a:cs typeface="Helvetica" charset="0"/>
                <a:sym typeface="Helvetica" charset="0"/>
              </a:rPr>
              <a:t>Primary motor: voluntary movement</a:t>
            </a:r>
            <a:endParaRPr lang="en-US" sz="1600" b="1">
              <a:solidFill>
                <a:srgbClr val="996633"/>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342EAA"/>
                </a:solidFill>
                <a:latin typeface="Helvetica" charset="0"/>
                <a:ea typeface="Helvetica" charset="0"/>
                <a:cs typeface="Helvetica" charset="0"/>
                <a:sym typeface="Helvetica" charset="0"/>
              </a:rPr>
              <a:t>Primary somatosensory: tactile, pain, pressure, position, temp., mvt.</a:t>
            </a:r>
            <a:endParaRPr lang="en-US" sz="1600" b="1">
              <a:solidFill>
                <a:srgbClr val="342EAA"/>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09900"/>
                </a:solidFill>
                <a:latin typeface="Helvetica" charset="0"/>
                <a:ea typeface="Helvetica" charset="0"/>
                <a:cs typeface="Helvetica" charset="0"/>
                <a:sym typeface="Helvetica" charset="0"/>
              </a:rPr>
              <a:t>Motor association: coordination of complex movements</a:t>
            </a:r>
            <a:endParaRPr lang="en-US" sz="1600" b="1">
              <a:solidFill>
                <a:srgbClr val="009900"/>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EAD614"/>
                </a:solidFill>
                <a:latin typeface="Helvetica" charset="0"/>
                <a:ea typeface="Helvetica" charset="0"/>
                <a:cs typeface="Helvetica" charset="0"/>
                <a:sym typeface="Helvetica" charset="0"/>
              </a:rPr>
              <a:t>Sensory association: processing of multisensory information</a:t>
            </a:r>
            <a:endParaRPr lang="en-US" sz="1600" b="1">
              <a:solidFill>
                <a:srgbClr val="EAD614"/>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FE42DF"/>
                </a:solidFill>
                <a:latin typeface="Helvetica" charset="0"/>
                <a:ea typeface="Helvetica" charset="0"/>
                <a:cs typeface="Helvetica" charset="0"/>
                <a:sym typeface="Helvetica" charset="0"/>
              </a:rPr>
              <a:t>Prefrontal: planning, emotion, judgement</a:t>
            </a:r>
            <a:endParaRPr lang="en-US" sz="1600" b="1">
              <a:solidFill>
                <a:srgbClr val="FE42DF"/>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latin typeface="Helvetica" charset="0"/>
                <a:ea typeface="Helvetica" charset="0"/>
                <a:cs typeface="Helvetica" charset="0"/>
                <a:sym typeface="Helvetica" charset="0"/>
              </a:rPr>
              <a:t>Speech center (Broca’s area): speech production and articulation</a:t>
            </a:r>
            <a:endParaRPr lang="en-US" sz="1600" b="1">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0FF00"/>
                </a:solidFill>
                <a:latin typeface="Helvetica" charset="0"/>
                <a:ea typeface="Helvetica" charset="0"/>
                <a:cs typeface="Helvetica" charset="0"/>
                <a:sym typeface="Helvetica" charset="0"/>
              </a:rPr>
              <a:t>Wernicke’s area: comprehen-</a:t>
            </a:r>
            <a:endParaRPr lang="en-US" sz="1600" b="1">
              <a:solidFill>
                <a:srgbClr val="00FF00"/>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0FF00"/>
                </a:solidFill>
                <a:latin typeface="Helvetica" charset="0"/>
                <a:ea typeface="ヒラギノ角ゴ ProN W6" charset="-128"/>
                <a:cs typeface="ヒラギノ角ゴ ProN W6" charset="-128"/>
                <a:sym typeface="Helvetica" charset="0"/>
              </a:rPr>
              <a:t>		</a:t>
            </a:r>
            <a:r>
              <a:rPr lang="en-US" sz="1600" b="1">
                <a:solidFill>
                  <a:srgbClr val="00FF00"/>
                </a:solidFill>
                <a:latin typeface="Helvetica" charset="0"/>
                <a:ea typeface="Helvetica" charset="0"/>
                <a:cs typeface="Helvetica" charset="0"/>
                <a:sym typeface="Helvetica" charset="0"/>
              </a:rPr>
              <a:t>sion of speech</a:t>
            </a:r>
            <a:endParaRPr lang="en-US" sz="1600" b="1">
              <a:solidFill>
                <a:srgbClr val="00FF00"/>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8A6148"/>
                </a:solidFill>
                <a:latin typeface="Helvetica" charset="0"/>
                <a:ea typeface="Helvetica" charset="0"/>
                <a:cs typeface="Helvetica" charset="0"/>
                <a:sym typeface="Helvetica" charset="0"/>
              </a:rPr>
              <a:t>Auditory: hearing</a:t>
            </a:r>
            <a:endParaRPr lang="en-US" sz="1600" b="1">
              <a:solidFill>
                <a:srgbClr val="8A6148"/>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EB8DA"/>
                </a:solidFill>
                <a:latin typeface="Helvetica" charset="0"/>
                <a:ea typeface="Helvetica" charset="0"/>
                <a:cs typeface="Helvetica" charset="0"/>
                <a:sym typeface="Helvetica" charset="0"/>
              </a:rPr>
              <a:t>Auditory association: complex</a:t>
            </a:r>
            <a:endParaRPr lang="en-US" sz="1600" b="1">
              <a:solidFill>
                <a:srgbClr val="0EB8DA"/>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EB8DA"/>
                </a:solidFill>
                <a:latin typeface="Helvetica" charset="0"/>
                <a:ea typeface="ヒラギノ角ゴ ProN W6" charset="-128"/>
                <a:cs typeface="ヒラギノ角ゴ ProN W6" charset="-128"/>
                <a:sym typeface="Helvetica" charset="0"/>
              </a:rPr>
              <a:t>	</a:t>
            </a:r>
            <a:r>
              <a:rPr lang="en-US" sz="1600" b="1">
                <a:solidFill>
                  <a:srgbClr val="0EB8DA"/>
                </a:solidFill>
                <a:latin typeface="Helvetica" charset="0"/>
                <a:ea typeface="Helvetica" charset="0"/>
                <a:cs typeface="Helvetica" charset="0"/>
                <a:sym typeface="Helvetica" charset="0"/>
              </a:rPr>
              <a:t>auditory processing</a:t>
            </a:r>
            <a:endParaRPr lang="en-US" sz="1600" b="1">
              <a:solidFill>
                <a:srgbClr val="0EB8DA"/>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496F43"/>
                </a:solidFill>
                <a:latin typeface="Helvetica" charset="0"/>
                <a:ea typeface="Helvetica" charset="0"/>
                <a:cs typeface="Helvetica" charset="0"/>
                <a:sym typeface="Helvetica" charset="0"/>
              </a:rPr>
              <a:t>Visual: low-level vision</a:t>
            </a:r>
            <a:endParaRPr lang="en-US" sz="1600" b="1">
              <a:solidFill>
                <a:srgbClr val="496F43"/>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D37A37"/>
                </a:solidFill>
                <a:latin typeface="Helvetica" charset="0"/>
                <a:ea typeface="Helvetica" charset="0"/>
                <a:cs typeface="Helvetica" charset="0"/>
                <a:sym typeface="Helvetica" charset="0"/>
              </a:rPr>
              <a:t>Visual association: higher-level</a:t>
            </a:r>
            <a:endParaRPr lang="en-US" sz="1600" b="1">
              <a:solidFill>
                <a:srgbClr val="D37A37"/>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D37A37"/>
                </a:solidFill>
                <a:latin typeface="Helvetica" charset="0"/>
                <a:ea typeface="ヒラギノ角ゴ ProN W6" charset="-128"/>
                <a:cs typeface="ヒラギノ角ゴ ProN W6" charset="-128"/>
                <a:sym typeface="Helvetica" charset="0"/>
              </a:rPr>
              <a:t>		</a:t>
            </a:r>
            <a:r>
              <a:rPr lang="en-US" sz="1600" b="1">
                <a:solidFill>
                  <a:srgbClr val="D37A37"/>
                </a:solidFill>
                <a:latin typeface="Helvetica" charset="0"/>
                <a:ea typeface="Helvetica" charset="0"/>
                <a:cs typeface="Helvetica" charset="0"/>
                <a:sym typeface="Helvetica" charset="0"/>
              </a:rPr>
              <a:t>vision</a:t>
            </a:r>
            <a:endParaRPr lang="en-US" sz="1600" b="1">
              <a:solidFill>
                <a:srgbClr val="D37A37"/>
              </a:solidFill>
              <a:latin typeface="Helvetica" charset="0"/>
              <a:ea typeface="ヒラギノ角ゴ ProN W6" charset="-128"/>
              <a:cs typeface="ヒラギノ角ゴ ProN W6" charset="-128"/>
              <a:sym typeface="Helvetica" charset="0"/>
            </a:endParaRPr>
          </a:p>
        </p:txBody>
      </p:sp>
      <p:pic>
        <p:nvPicPr>
          <p:cNvPr id="7173" name="Picture 5"/>
          <p:cNvPicPr>
            <a:picLocks noChangeArrowheads="1"/>
          </p:cNvPicPr>
          <p:nvPr/>
        </p:nvPicPr>
        <p:blipFill>
          <a:blip r:embed="rId2"/>
          <a:srcRect/>
          <a:stretch>
            <a:fillRect/>
          </a:stretch>
        </p:blipFill>
        <p:spPr bwMode="auto">
          <a:xfrm>
            <a:off x="6748670" y="2913063"/>
            <a:ext cx="4456044" cy="3213103"/>
          </a:xfrm>
          <a:prstGeom prst="rect">
            <a:avLst/>
          </a:prstGeom>
          <a:noFill/>
          <a:ln w="9525" cap="flat">
            <a:noFill/>
            <a:miter lim="800000"/>
            <a:headEnd/>
            <a:tailEnd/>
          </a:ln>
        </p:spPr>
      </p:pic>
    </p:spTree>
    <p:extLst>
      <p:ext uri="{BB962C8B-B14F-4D97-AF65-F5344CB8AC3E}">
        <p14:creationId xmlns:p14="http://schemas.microsoft.com/office/powerpoint/2010/main" val="428912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51</a:t>
            </a:fld>
            <a:endParaRPr lang="en-US"/>
          </a:p>
        </p:txBody>
      </p:sp>
      <p:sp>
        <p:nvSpPr>
          <p:cNvPr id="8193" name="Rectangle 1"/>
          <p:cNvSpPr>
            <a:spLocks/>
          </p:cNvSpPr>
          <p:nvPr/>
        </p:nvSpPr>
        <p:spPr bwMode="auto">
          <a:xfrm>
            <a:off x="4648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Session 20</a:t>
            </a:r>
          </a:p>
        </p:txBody>
      </p:sp>
      <p:pic>
        <p:nvPicPr>
          <p:cNvPr id="8195" name="Picture 3"/>
          <p:cNvPicPr>
            <a:picLocks noChangeArrowheads="1"/>
          </p:cNvPicPr>
          <p:nvPr/>
        </p:nvPicPr>
        <p:blipFill>
          <a:blip r:embed="rId2"/>
          <a:srcRect/>
          <a:stretch>
            <a:fillRect/>
          </a:stretch>
        </p:blipFill>
        <p:spPr bwMode="auto">
          <a:xfrm>
            <a:off x="3427414" y="0"/>
            <a:ext cx="5475287" cy="6858000"/>
          </a:xfrm>
          <a:prstGeom prst="rect">
            <a:avLst/>
          </a:prstGeom>
          <a:noFill/>
          <a:ln w="9525" cap="flat">
            <a:noFill/>
            <a:miter lim="800000"/>
            <a:headEnd/>
            <a:tailEnd/>
          </a:ln>
        </p:spPr>
      </p:pic>
      <p:sp>
        <p:nvSpPr>
          <p:cNvPr id="8196" name="Rectangle 4"/>
          <p:cNvSpPr>
            <a:spLocks/>
          </p:cNvSpPr>
          <p:nvPr/>
        </p:nvSpPr>
        <p:spPr bwMode="auto">
          <a:xfrm>
            <a:off x="500973" y="5561428"/>
            <a:ext cx="2926441" cy="276999"/>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dirty="0" err="1">
                <a:solidFill>
                  <a:srgbClr val="FFCC00"/>
                </a:solidFill>
                <a:latin typeface="Palatino" charset="0"/>
                <a:ea typeface="Palatino" charset="0"/>
                <a:cs typeface="Palatino" charset="0"/>
                <a:sym typeface="Palatino" charset="0"/>
              </a:rPr>
              <a:t>Felleman</a:t>
            </a:r>
            <a:r>
              <a:rPr lang="en-US" dirty="0">
                <a:solidFill>
                  <a:srgbClr val="FFCC00"/>
                </a:solidFill>
                <a:latin typeface="Palatino" charset="0"/>
                <a:ea typeface="Palatino" charset="0"/>
                <a:cs typeface="Palatino" charset="0"/>
                <a:sym typeface="Palatino" charset="0"/>
              </a:rPr>
              <a:t> &amp; Van Essen, 1991</a:t>
            </a:r>
          </a:p>
        </p:txBody>
      </p:sp>
      <p:sp>
        <p:nvSpPr>
          <p:cNvPr id="8197" name="Rectangle 5"/>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a:t>      Interconnect</a:t>
            </a:r>
          </a:p>
        </p:txBody>
      </p:sp>
    </p:spTree>
    <p:extLst>
      <p:ext uri="{BB962C8B-B14F-4D97-AF65-F5344CB8AC3E}">
        <p14:creationId xmlns:p14="http://schemas.microsoft.com/office/powerpoint/2010/main" val="192131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52</a:t>
            </a:fld>
            <a:endParaRPr lang="en-US"/>
          </a:p>
        </p:txBody>
      </p:sp>
      <p:pic>
        <p:nvPicPr>
          <p:cNvPr id="9219" name="Picture 3"/>
          <p:cNvPicPr>
            <a:picLocks noChangeArrowheads="1"/>
          </p:cNvPicPr>
          <p:nvPr/>
        </p:nvPicPr>
        <p:blipFill>
          <a:blip r:embed="rId2"/>
          <a:srcRect/>
          <a:stretch>
            <a:fillRect/>
          </a:stretch>
        </p:blipFill>
        <p:spPr bwMode="auto">
          <a:xfrm>
            <a:off x="6096000" y="690769"/>
            <a:ext cx="5004628" cy="5476461"/>
          </a:xfrm>
          <a:prstGeom prst="rect">
            <a:avLst/>
          </a:prstGeom>
          <a:noFill/>
          <a:ln w="9525" cap="flat">
            <a:noFill/>
            <a:miter lim="800000"/>
            <a:headEnd/>
            <a:tailEnd/>
          </a:ln>
        </p:spPr>
      </p:pic>
      <p:sp>
        <p:nvSpPr>
          <p:cNvPr id="9220" name="Rectangle 4"/>
          <p:cNvSpPr>
            <a:spLocks/>
          </p:cNvSpPr>
          <p:nvPr/>
        </p:nvSpPr>
        <p:spPr bwMode="auto">
          <a:xfrm>
            <a:off x="1660526" y="3130551"/>
            <a:ext cx="1991891" cy="1538883"/>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sz="2000">
                <a:solidFill>
                  <a:srgbClr val="0066FF"/>
                </a:solidFill>
                <a:latin typeface="Tahoma" charset="0"/>
                <a:ea typeface="Tahoma" charset="0"/>
                <a:cs typeface="Tahoma" charset="0"/>
                <a:sym typeface="Tahoma" charset="0"/>
              </a:rPr>
              <a:t>Key terms:</a:t>
            </a:r>
          </a:p>
          <a:p>
            <a:pPr marL="39688"/>
            <a:r>
              <a:rPr lang="en-US" sz="2000">
                <a:latin typeface="Tahoma" charset="0"/>
                <a:ea typeface="Tahoma" charset="0"/>
                <a:cs typeface="Tahoma" charset="0"/>
                <a:sym typeface="Tahoma" charset="0"/>
              </a:rPr>
              <a:t>Axon</a:t>
            </a:r>
          </a:p>
          <a:p>
            <a:pPr marL="39688"/>
            <a:r>
              <a:rPr lang="en-US" sz="2000">
                <a:latin typeface="Tahoma" charset="0"/>
                <a:ea typeface="Tahoma" charset="0"/>
                <a:cs typeface="Tahoma" charset="0"/>
                <a:sym typeface="Tahoma" charset="0"/>
              </a:rPr>
              <a:t>Dendrites</a:t>
            </a:r>
          </a:p>
          <a:p>
            <a:pPr marL="39688"/>
            <a:r>
              <a:rPr lang="en-US" sz="2000">
                <a:latin typeface="Tahoma" charset="0"/>
                <a:ea typeface="Tahoma" charset="0"/>
                <a:cs typeface="Tahoma" charset="0"/>
                <a:sym typeface="Tahoma" charset="0"/>
              </a:rPr>
              <a:t>Synapses</a:t>
            </a:r>
          </a:p>
          <a:p>
            <a:pPr marL="39688"/>
            <a:r>
              <a:rPr lang="en-US" sz="2000">
                <a:latin typeface="Tahoma" charset="0"/>
                <a:ea typeface="Tahoma" charset="0"/>
                <a:cs typeface="Tahoma" charset="0"/>
                <a:sym typeface="Tahoma" charset="0"/>
              </a:rPr>
              <a:t>Soma (cell body)</a:t>
            </a:r>
          </a:p>
        </p:txBody>
      </p:sp>
      <p:sp>
        <p:nvSpPr>
          <p:cNvPr id="9221" name="Rectangle 5"/>
          <p:cNvSpPr>
            <a:spLocks noGrp="1" noChangeArrowheads="1"/>
          </p:cNvSpPr>
          <p:nvPr>
            <p:ph type="title"/>
          </p:nvPr>
        </p:nvSpPr>
        <p:spPr>
          <a:xfrm>
            <a:off x="1600200" y="0"/>
            <a:ext cx="8153400" cy="914400"/>
          </a:xfrm>
          <a:ln/>
        </p:spPr>
        <p:txBody>
          <a:bodyPr vert="horz" wrap="square" lIns="91440" tIns="45720" rIns="132080" bIns="45720" numCol="1" anchor="ctr" anchorCtr="0" compatLnSpc="1">
            <a:prstTxWarp prst="textNoShape">
              <a:avLst/>
            </a:prstTxWarp>
            <a:noAutofit/>
          </a:bodyPr>
          <a:lstStyle/>
          <a:p>
            <a:r>
              <a:rPr lang="en-US" sz="2000" dirty="0"/>
              <a:t>Neurons &amp; synapses</a:t>
            </a:r>
          </a:p>
        </p:txBody>
      </p:sp>
    </p:spTree>
    <p:extLst>
      <p:ext uri="{BB962C8B-B14F-4D97-AF65-F5344CB8AC3E}">
        <p14:creationId xmlns:p14="http://schemas.microsoft.com/office/powerpoint/2010/main" val="2052944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53</a:t>
            </a:fld>
            <a:endParaRPr lang="en-US"/>
          </a:p>
        </p:txBody>
      </p:sp>
      <p:sp>
        <p:nvSpPr>
          <p:cNvPr id="10243"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a:t>Electron Micrograph of a Real Neuron</a:t>
            </a:r>
          </a:p>
        </p:txBody>
      </p:sp>
      <p:pic>
        <p:nvPicPr>
          <p:cNvPr id="10244" name="Picture 4"/>
          <p:cNvPicPr>
            <a:picLocks noChangeArrowheads="1"/>
          </p:cNvPicPr>
          <p:nvPr/>
        </p:nvPicPr>
        <p:blipFill>
          <a:blip r:embed="rId2"/>
          <a:srcRect/>
          <a:stretch>
            <a:fillRect/>
          </a:stretch>
        </p:blipFill>
        <p:spPr bwMode="auto">
          <a:xfrm>
            <a:off x="1992313" y="1595439"/>
            <a:ext cx="8204200" cy="4200525"/>
          </a:xfrm>
          <a:prstGeom prst="rect">
            <a:avLst/>
          </a:prstGeom>
          <a:noFill/>
          <a:ln w="9525" cap="flat">
            <a:noFill/>
            <a:miter lim="800000"/>
            <a:headEnd/>
            <a:tailEnd/>
          </a:ln>
        </p:spPr>
      </p:pic>
    </p:spTree>
    <p:extLst>
      <p:ext uri="{BB962C8B-B14F-4D97-AF65-F5344CB8AC3E}">
        <p14:creationId xmlns:p14="http://schemas.microsoft.com/office/powerpoint/2010/main" val="38656956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54</a:t>
            </a:fld>
            <a:endParaRPr lang="en-US"/>
          </a:p>
        </p:txBody>
      </p:sp>
      <p:sp>
        <p:nvSpPr>
          <p:cNvPr id="11267"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dirty="0"/>
              <a:t>Approaches to Neural Modeling</a:t>
            </a:r>
          </a:p>
        </p:txBody>
      </p:sp>
      <p:sp>
        <p:nvSpPr>
          <p:cNvPr id="11268"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r>
              <a:rPr lang="en-US" sz="2400"/>
              <a:t>Biologically-realistic, detailed models</a:t>
            </a:r>
          </a:p>
          <a:p>
            <a:pPr marL="782638" lvl="1"/>
            <a:r>
              <a:rPr lang="en-US" sz="2000"/>
              <a:t>E.g., cable equation, multi-compartment models</a:t>
            </a:r>
          </a:p>
          <a:p>
            <a:pPr marL="782638" lvl="1"/>
            <a:r>
              <a:rPr lang="en-US" sz="2000"/>
              <a:t>The Hodgkin-Huxley model</a:t>
            </a:r>
          </a:p>
          <a:p>
            <a:pPr marL="782638" lvl="1"/>
            <a:r>
              <a:rPr lang="en-US" sz="2000"/>
              <a:t>Simulators like NEURON (Yale) or GENESIS (Caltech)</a:t>
            </a:r>
          </a:p>
          <a:p>
            <a:endParaRPr lang="en-US" sz="2400"/>
          </a:p>
          <a:p>
            <a:r>
              <a:rPr lang="en-US" sz="2400"/>
              <a:t>More abstract models, still keeping realism in mind</a:t>
            </a:r>
          </a:p>
          <a:p>
            <a:pPr marL="782638" lvl="1"/>
            <a:r>
              <a:rPr lang="en-US" sz="2000"/>
              <a:t>E.g., integrate &amp; fire model, simple and low detail but preserves spiking behavior</a:t>
            </a:r>
          </a:p>
          <a:p>
            <a:pPr marL="782638" lvl="1"/>
            <a:endParaRPr lang="en-US" sz="2000"/>
          </a:p>
          <a:p>
            <a:r>
              <a:rPr lang="en-US" sz="2400"/>
              <a:t>Highly abstract models, neurons as operators</a:t>
            </a:r>
          </a:p>
          <a:p>
            <a:pPr marL="782638" lvl="1"/>
            <a:r>
              <a:rPr lang="en-US" sz="2000"/>
              <a:t>E.g., McCulloch &amp; Pitts model</a:t>
            </a:r>
          </a:p>
          <a:p>
            <a:pPr marL="782638" lvl="1"/>
            <a:r>
              <a:rPr lang="en-US" sz="2000"/>
              <a:t>Classical “neural nets” modeling</a:t>
            </a:r>
          </a:p>
        </p:txBody>
      </p:sp>
    </p:spTree>
    <p:extLst>
      <p:ext uri="{BB962C8B-B14F-4D97-AF65-F5344CB8AC3E}">
        <p14:creationId xmlns:p14="http://schemas.microsoft.com/office/powerpoint/2010/main" val="649904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55</a:t>
            </a:fld>
            <a:endParaRPr lang="en-US"/>
          </a:p>
        </p:txBody>
      </p:sp>
      <p:sp>
        <p:nvSpPr>
          <p:cNvPr id="12291"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a:t>Detailed Neural Modeling</a:t>
            </a:r>
          </a:p>
        </p:txBody>
      </p:sp>
      <p:sp>
        <p:nvSpPr>
          <p:cNvPr id="12292"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pPr>
              <a:buFont typeface="Tahoma" charset="0"/>
              <a:buNone/>
            </a:pPr>
            <a:r>
              <a:rPr lang="en-US"/>
              <a:t>A simulator, called “Neuron” has been developed at Yale to simulate the Hodgkin-Huxley equations, as well as other membranes/channels/etc. See </a:t>
            </a:r>
            <a:r>
              <a:rPr lang="en-US" u="sng">
                <a:solidFill>
                  <a:srgbClr val="996633"/>
                </a:solidFill>
                <a:hlinkClick r:id="rId2"/>
              </a:rPr>
              <a:t>http://www.neuron.yale.edu/</a:t>
            </a:r>
            <a:endParaRPr lang="en-US" u="sng">
              <a:solidFill>
                <a:srgbClr val="996633"/>
              </a:solidFill>
            </a:endParaRPr>
          </a:p>
        </p:txBody>
      </p:sp>
      <p:pic>
        <p:nvPicPr>
          <p:cNvPr id="12293" name="Picture 5"/>
          <p:cNvPicPr>
            <a:picLocks noChangeArrowheads="1"/>
          </p:cNvPicPr>
          <p:nvPr/>
        </p:nvPicPr>
        <p:blipFill>
          <a:blip r:embed="rId3"/>
          <a:srcRect/>
          <a:stretch>
            <a:fillRect/>
          </a:stretch>
        </p:blipFill>
        <p:spPr bwMode="auto">
          <a:xfrm>
            <a:off x="6221896" y="1971608"/>
            <a:ext cx="5271052" cy="4154558"/>
          </a:xfrm>
          <a:prstGeom prst="rect">
            <a:avLst/>
          </a:prstGeom>
          <a:noFill/>
          <a:ln w="9525" cap="flat">
            <a:noFill/>
            <a:miter lim="800000"/>
            <a:headEnd/>
            <a:tailEnd/>
          </a:ln>
        </p:spPr>
      </p:pic>
      <p:pic>
        <p:nvPicPr>
          <p:cNvPr id="12294" name="Picture 6"/>
          <p:cNvPicPr>
            <a:picLocks noChangeArrowheads="1"/>
          </p:cNvPicPr>
          <p:nvPr/>
        </p:nvPicPr>
        <p:blipFill>
          <a:blip r:embed="rId4"/>
          <a:srcRect/>
          <a:stretch>
            <a:fillRect/>
          </a:stretch>
        </p:blipFill>
        <p:spPr bwMode="auto">
          <a:xfrm>
            <a:off x="1676400" y="3886201"/>
            <a:ext cx="3124200" cy="2259013"/>
          </a:xfrm>
          <a:prstGeom prst="rect">
            <a:avLst/>
          </a:prstGeom>
          <a:noFill/>
          <a:ln w="9525" cap="flat">
            <a:noFill/>
            <a:miter lim="800000"/>
            <a:headEnd/>
            <a:tailEnd/>
          </a:ln>
        </p:spPr>
      </p:pic>
    </p:spTree>
    <p:extLst>
      <p:ext uri="{BB962C8B-B14F-4D97-AF65-F5344CB8AC3E}">
        <p14:creationId xmlns:p14="http://schemas.microsoft.com/office/powerpoint/2010/main" val="926400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56</a:t>
            </a:fld>
            <a:endParaRPr lang="en-US"/>
          </a:p>
        </p:txBody>
      </p:sp>
      <p:sp>
        <p:nvSpPr>
          <p:cNvPr id="13315"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a:t>The Cable Equation</a:t>
            </a:r>
          </a:p>
        </p:txBody>
      </p:sp>
      <p:sp>
        <p:nvSpPr>
          <p:cNvPr id="13316"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r>
              <a:rPr lang="en-US" sz="2400" dirty="0"/>
              <a:t>See </a:t>
            </a:r>
            <a:r>
              <a:rPr lang="en-US" sz="2400" u="sng" dirty="0">
                <a:solidFill>
                  <a:srgbClr val="996633"/>
                </a:solidFill>
                <a:hlinkClick r:id="rId2"/>
              </a:rPr>
              <a:t>http://diwww.epfl.ch/~gerstner/SPNM/SPNM.html</a:t>
            </a:r>
            <a:endParaRPr lang="en-US" sz="2400" dirty="0"/>
          </a:p>
          <a:p>
            <a:pPr>
              <a:buFont typeface="Tahoma" charset="0"/>
              <a:buNone/>
            </a:pPr>
            <a:r>
              <a:rPr lang="en-US" sz="2400" dirty="0"/>
              <a:t>for excellent additional material (some reproduced here).</a:t>
            </a:r>
          </a:p>
          <a:p>
            <a:endParaRPr lang="en-US" sz="2400" dirty="0"/>
          </a:p>
          <a:p>
            <a:r>
              <a:rPr lang="en-US" sz="2400" dirty="0"/>
              <a:t>Just a piece of passive dendrite can yield complicated differential equations which have been extensively studied by </a:t>
            </a:r>
            <a:r>
              <a:rPr lang="en-US" sz="2400" dirty="0" err="1"/>
              <a:t>electronicians</a:t>
            </a:r>
            <a:r>
              <a:rPr lang="en-US" sz="2400" dirty="0"/>
              <a:t> in the context of the study of coaxial cables (TV antenna cable):</a:t>
            </a:r>
          </a:p>
        </p:txBody>
      </p:sp>
      <p:pic>
        <p:nvPicPr>
          <p:cNvPr id="13317" name="Picture 5"/>
          <p:cNvPicPr>
            <a:picLocks noChangeArrowheads="1"/>
          </p:cNvPicPr>
          <p:nvPr/>
        </p:nvPicPr>
        <p:blipFill>
          <a:blip r:embed="rId3"/>
          <a:srcRect/>
          <a:stretch>
            <a:fillRect/>
          </a:stretch>
        </p:blipFill>
        <p:spPr bwMode="auto">
          <a:xfrm>
            <a:off x="5908675" y="3322984"/>
            <a:ext cx="3810000" cy="2486025"/>
          </a:xfrm>
          <a:prstGeom prst="rect">
            <a:avLst/>
          </a:prstGeom>
          <a:noFill/>
          <a:ln w="9525" cap="flat">
            <a:noFill/>
            <a:miter lim="800000"/>
            <a:headEnd/>
            <a:tailEnd/>
          </a:ln>
        </p:spPr>
      </p:pic>
    </p:spTree>
    <p:extLst>
      <p:ext uri="{BB962C8B-B14F-4D97-AF65-F5344CB8AC3E}">
        <p14:creationId xmlns:p14="http://schemas.microsoft.com/office/powerpoint/2010/main" val="3507414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57</a:t>
            </a:fld>
            <a:endParaRPr lang="en-US"/>
          </a:p>
        </p:txBody>
      </p:sp>
      <p:sp>
        <p:nvSpPr>
          <p:cNvPr id="14339"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a:t>The Hodgkin-Huxley Model</a:t>
            </a:r>
          </a:p>
        </p:txBody>
      </p:sp>
      <p:sp>
        <p:nvSpPr>
          <p:cNvPr id="14340"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pPr>
              <a:buFont typeface="Tahoma" charset="0"/>
              <a:buNone/>
            </a:pPr>
            <a:r>
              <a:rPr lang="en-US"/>
              <a:t>Example spike trains obtained…</a:t>
            </a:r>
          </a:p>
        </p:txBody>
      </p:sp>
      <p:pic>
        <p:nvPicPr>
          <p:cNvPr id="14341" name="Picture 5"/>
          <p:cNvPicPr>
            <a:picLocks noChangeArrowheads="1"/>
          </p:cNvPicPr>
          <p:nvPr/>
        </p:nvPicPr>
        <p:blipFill>
          <a:blip r:embed="rId2"/>
          <a:srcRect/>
          <a:stretch>
            <a:fillRect/>
          </a:stretch>
        </p:blipFill>
        <p:spPr bwMode="auto">
          <a:xfrm>
            <a:off x="2095500" y="1596171"/>
            <a:ext cx="7620000" cy="2039937"/>
          </a:xfrm>
          <a:prstGeom prst="rect">
            <a:avLst/>
          </a:prstGeom>
          <a:noFill/>
          <a:ln w="9525" cap="flat">
            <a:noFill/>
            <a:miter lim="800000"/>
            <a:headEnd/>
            <a:tailEnd/>
          </a:ln>
        </p:spPr>
      </p:pic>
      <p:pic>
        <p:nvPicPr>
          <p:cNvPr id="14342" name="Picture 6"/>
          <p:cNvPicPr>
            <a:picLocks noChangeArrowheads="1"/>
          </p:cNvPicPr>
          <p:nvPr/>
        </p:nvPicPr>
        <p:blipFill>
          <a:blip r:embed="rId3"/>
          <a:srcRect/>
          <a:stretch>
            <a:fillRect/>
          </a:stretch>
        </p:blipFill>
        <p:spPr bwMode="auto">
          <a:xfrm>
            <a:off x="2362200" y="3867153"/>
            <a:ext cx="7086600" cy="2259013"/>
          </a:xfrm>
          <a:prstGeom prst="rect">
            <a:avLst/>
          </a:prstGeom>
          <a:noFill/>
          <a:ln w="9525" cap="flat">
            <a:noFill/>
            <a:miter lim="800000"/>
            <a:headEnd/>
            <a:tailEnd/>
          </a:ln>
        </p:spPr>
      </p:pic>
    </p:spTree>
    <p:extLst>
      <p:ext uri="{BB962C8B-B14F-4D97-AF65-F5344CB8AC3E}">
        <p14:creationId xmlns:p14="http://schemas.microsoft.com/office/powerpoint/2010/main" val="936200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58</a:t>
            </a:fld>
            <a:endParaRPr lang="en-US"/>
          </a:p>
        </p:txBody>
      </p:sp>
      <p:sp>
        <p:nvSpPr>
          <p:cNvPr id="15363"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dirty="0"/>
              <a:t>Leaky Integrator Neuron</a:t>
            </a:r>
            <a:endParaRPr lang="en-US" dirty="0">
              <a:ea typeface="ヒラギノ角ゴ ProN W3" charset="-128"/>
              <a:cs typeface="ヒラギノ角ゴ ProN W3" charset="-128"/>
            </a:endParaRPr>
          </a:p>
        </p:txBody>
      </p:sp>
      <p:sp>
        <p:nvSpPr>
          <p:cNvPr id="15364" name="Rectangle 4"/>
          <p:cNvSpPr>
            <a:spLocks noGrp="1" noChangeArrowheads="1"/>
          </p:cNvSpPr>
          <p:nvPr>
            <p:ph type="body" idx="1"/>
          </p:nvPr>
        </p:nvSpPr>
        <p:spPr>
          <a:xfrm>
            <a:off x="695739" y="1295400"/>
            <a:ext cx="10634870" cy="4724400"/>
          </a:xfrm>
          <a:ln/>
        </p:spPr>
        <p:txBody>
          <a:bodyPr vert="horz" wrap="square" lIns="91440" tIns="45720" rIns="132080" bIns="45720" numCol="1" anchor="t" anchorCtr="0" compatLnSpc="1">
            <a:prstTxWarp prst="textNoShape">
              <a:avLst/>
            </a:prstTxWarp>
          </a:bodyPr>
          <a:lstStyle/>
          <a:p>
            <a:pPr>
              <a:spcBef>
                <a:spcPct val="0"/>
              </a:spcBef>
            </a:pPr>
            <a:r>
              <a:rPr lang="en-US" sz="2400" dirty="0"/>
              <a:t>The simplest "realistic" neuron model is a </a:t>
            </a:r>
            <a:br>
              <a:rPr lang="en-US" sz="2400" dirty="0"/>
            </a:br>
            <a:r>
              <a:rPr lang="en-US" sz="2400" dirty="0"/>
              <a:t>continuous time model based on using the </a:t>
            </a:r>
            <a:r>
              <a:rPr lang="en-US" sz="2400" dirty="0">
                <a:solidFill>
                  <a:srgbClr val="079CD0"/>
                </a:solidFill>
              </a:rPr>
              <a:t>firing rate</a:t>
            </a:r>
            <a:r>
              <a:rPr lang="en-US" sz="2400" dirty="0"/>
              <a:t>  (e.g., the number of spikes traversing the axon in the most recent 20 msec.) as a continuously varying measure of the cell's activity</a:t>
            </a:r>
          </a:p>
          <a:p>
            <a:pPr>
              <a:spcBef>
                <a:spcPts val="1200"/>
              </a:spcBef>
            </a:pPr>
            <a:r>
              <a:rPr lang="en-US" sz="2400" dirty="0"/>
              <a:t>The state of the neuron is described by a single variable, the </a:t>
            </a:r>
            <a:r>
              <a:rPr lang="en-US" sz="2400" dirty="0">
                <a:solidFill>
                  <a:srgbClr val="079CD0"/>
                </a:solidFill>
              </a:rPr>
              <a:t>membrane potential</a:t>
            </a:r>
            <a:r>
              <a:rPr lang="en-US" sz="2400" dirty="0"/>
              <a:t>.   </a:t>
            </a:r>
          </a:p>
          <a:p>
            <a:pPr>
              <a:spcBef>
                <a:spcPts val="1200"/>
              </a:spcBef>
            </a:pPr>
            <a:r>
              <a:rPr lang="en-US" sz="2400" dirty="0"/>
              <a:t>The firing rate is approximated by a sigmoid, function of membrane potential.   </a:t>
            </a:r>
          </a:p>
        </p:txBody>
      </p:sp>
      <p:pic>
        <p:nvPicPr>
          <p:cNvPr id="15365" name="Picture 5"/>
          <p:cNvPicPr>
            <a:picLocks noChangeArrowheads="1"/>
          </p:cNvPicPr>
          <p:nvPr/>
        </p:nvPicPr>
        <p:blipFill>
          <a:blip r:embed="rId2"/>
          <a:srcRect l="7231" t="9802" b="34314"/>
          <a:stretch>
            <a:fillRect/>
          </a:stretch>
        </p:blipFill>
        <p:spPr bwMode="auto">
          <a:xfrm>
            <a:off x="2169043" y="4516437"/>
            <a:ext cx="7688262" cy="1693863"/>
          </a:xfrm>
          <a:prstGeom prst="rect">
            <a:avLst/>
          </a:prstGeom>
          <a:noFill/>
          <a:ln w="9525" cap="flat">
            <a:noFill/>
            <a:miter lim="800000"/>
            <a:headEnd/>
            <a:tailEnd/>
          </a:ln>
        </p:spPr>
      </p:pic>
    </p:spTree>
    <p:extLst>
      <p:ext uri="{BB962C8B-B14F-4D97-AF65-F5344CB8AC3E}">
        <p14:creationId xmlns:p14="http://schemas.microsoft.com/office/powerpoint/2010/main" val="3447313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59</a:t>
            </a:fld>
            <a:endParaRPr lang="en-US"/>
          </a:p>
        </p:txBody>
      </p:sp>
      <p:sp>
        <p:nvSpPr>
          <p:cNvPr id="17411"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dirty="0"/>
              <a:t>The “Basic” Biological Neuron</a:t>
            </a:r>
          </a:p>
        </p:txBody>
      </p:sp>
      <p:sp>
        <p:nvSpPr>
          <p:cNvPr id="17412" name="Rectangle 4"/>
          <p:cNvSpPr>
            <a:spLocks noGrp="1" noChangeArrowheads="1"/>
          </p:cNvSpPr>
          <p:nvPr>
            <p:ph type="body" idx="1"/>
          </p:nvPr>
        </p:nvSpPr>
        <p:spPr>
          <a:xfrm>
            <a:off x="1993901" y="4429126"/>
            <a:ext cx="8215313" cy="2428875"/>
          </a:xfrm>
          <a:ln/>
        </p:spPr>
        <p:txBody>
          <a:bodyPr vert="horz" wrap="square" lIns="91440" tIns="45720" rIns="132080" bIns="45720" numCol="1" anchor="t" anchorCtr="0" compatLnSpc="1">
            <a:prstTxWarp prst="textNoShape">
              <a:avLst/>
            </a:prstTxWarp>
          </a:bodyPr>
          <a:lstStyle/>
          <a:p>
            <a:r>
              <a:rPr lang="en-US" sz="1800">
                <a:solidFill>
                  <a:srgbClr val="342EAA"/>
                </a:solidFill>
              </a:rPr>
              <a:t>The soma and dendrites act as the </a:t>
            </a:r>
            <a:r>
              <a:rPr lang="en-US" sz="1800"/>
              <a:t>input surface</a:t>
            </a:r>
            <a:r>
              <a:rPr lang="en-US" sz="1800">
                <a:solidFill>
                  <a:srgbClr val="342EAA"/>
                </a:solidFill>
              </a:rPr>
              <a:t>; the axon carries the </a:t>
            </a:r>
            <a:r>
              <a:rPr lang="en-US" sz="1800"/>
              <a:t>outputs</a:t>
            </a:r>
            <a:r>
              <a:rPr lang="en-US" sz="1800">
                <a:solidFill>
                  <a:srgbClr val="342EAA"/>
                </a:solidFill>
              </a:rPr>
              <a:t>.  </a:t>
            </a:r>
          </a:p>
          <a:p>
            <a:r>
              <a:rPr lang="en-US" sz="1800">
                <a:solidFill>
                  <a:srgbClr val="342EAA"/>
                </a:solidFill>
              </a:rPr>
              <a:t>The tips of the branches of the axon form </a:t>
            </a:r>
            <a:r>
              <a:rPr lang="en-US" sz="1800"/>
              <a:t>synapses</a:t>
            </a:r>
            <a:r>
              <a:rPr lang="en-US" sz="1800">
                <a:solidFill>
                  <a:srgbClr val="342EAA"/>
                </a:solidFill>
              </a:rPr>
              <a:t> upon other neurons or upon effectors (though synapses may occur along the branches of an axon as well as the ends).  The arrows indicate the direction of "typical" information flow from inputs to outputs.</a:t>
            </a:r>
          </a:p>
        </p:txBody>
      </p:sp>
      <p:pic>
        <p:nvPicPr>
          <p:cNvPr id="17413" name="Picture 5"/>
          <p:cNvPicPr>
            <a:picLocks noChangeArrowheads="1"/>
          </p:cNvPicPr>
          <p:nvPr/>
        </p:nvPicPr>
        <p:blipFill>
          <a:blip r:embed="rId2"/>
          <a:srcRect/>
          <a:stretch>
            <a:fillRect/>
          </a:stretch>
        </p:blipFill>
        <p:spPr bwMode="auto">
          <a:xfrm>
            <a:off x="2125664" y="866776"/>
            <a:ext cx="6092825" cy="3629025"/>
          </a:xfrm>
          <a:prstGeom prst="rect">
            <a:avLst/>
          </a:prstGeom>
          <a:noFill/>
          <a:ln w="12700" cap="flat">
            <a:noFill/>
            <a:miter lim="800000"/>
            <a:headEnd/>
            <a:tailEnd/>
          </a:ln>
        </p:spPr>
      </p:pic>
    </p:spTree>
    <p:extLst>
      <p:ext uri="{BB962C8B-B14F-4D97-AF65-F5344CB8AC3E}">
        <p14:creationId xmlns:p14="http://schemas.microsoft.com/office/powerpoint/2010/main" val="283520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6</a:t>
            </a:fld>
            <a:endParaRPr lang="en-US"/>
          </a:p>
        </p:txBody>
      </p:sp>
      <p:pic>
        <p:nvPicPr>
          <p:cNvPr id="21506" name="Picture 2"/>
          <p:cNvPicPr>
            <a:picLocks noChangeArrowheads="1"/>
          </p:cNvPicPr>
          <p:nvPr/>
        </p:nvPicPr>
        <p:blipFill>
          <a:blip r:embed="rId2"/>
          <a:srcRect/>
          <a:stretch>
            <a:fillRect/>
          </a:stretch>
        </p:blipFill>
        <p:spPr bwMode="auto">
          <a:xfrm>
            <a:off x="2438400" y="911226"/>
            <a:ext cx="8229600" cy="384175"/>
          </a:xfrm>
          <a:prstGeom prst="rect">
            <a:avLst/>
          </a:prstGeom>
          <a:noFill/>
          <a:ln w="9525" cap="flat">
            <a:noFill/>
            <a:miter lim="800000"/>
            <a:headEnd/>
            <a:tailEnd/>
          </a:ln>
        </p:spPr>
      </p:pic>
      <p:sp>
        <p:nvSpPr>
          <p:cNvPr id="21507"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sz="2000"/>
              <a:t>From Logical Neurons to Finite Automata</a:t>
            </a:r>
          </a:p>
        </p:txBody>
      </p:sp>
      <p:grpSp>
        <p:nvGrpSpPr>
          <p:cNvPr id="21508" name="Group 4"/>
          <p:cNvGrpSpPr>
            <a:grpSpLocks/>
          </p:cNvGrpSpPr>
          <p:nvPr/>
        </p:nvGrpSpPr>
        <p:grpSpPr bwMode="auto">
          <a:xfrm>
            <a:off x="2819400" y="1524001"/>
            <a:ext cx="6202696" cy="4295775"/>
            <a:chOff x="0" y="0"/>
            <a:chExt cx="4336" cy="3426"/>
          </a:xfrm>
        </p:grpSpPr>
        <p:sp>
          <p:nvSpPr>
            <p:cNvPr id="21509" name="Oval 5"/>
            <p:cNvSpPr>
              <a:spLocks/>
            </p:cNvSpPr>
            <p:nvPr/>
          </p:nvSpPr>
          <p:spPr bwMode="auto">
            <a:xfrm>
              <a:off x="538" y="176"/>
              <a:ext cx="375" cy="439"/>
            </a:xfrm>
            <a:prstGeom prst="ellips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0" name="AutoShape 6"/>
            <p:cNvSpPr>
              <a:spLocks/>
            </p:cNvSpPr>
            <p:nvPr/>
          </p:nvSpPr>
          <p:spPr bwMode="auto">
            <a:xfrm>
              <a:off x="482" y="119"/>
              <a:ext cx="130" cy="128"/>
            </a:xfrm>
            <a:custGeom>
              <a:avLst/>
              <a:gdLst>
                <a:gd name="T0" fmla="*/ 10800 w 21600"/>
                <a:gd name="T1" fmla="*/ 10800 h 21600"/>
              </a:gdLst>
              <a:ahLst/>
              <a:cxnLst>
                <a:cxn ang="0">
                  <a:pos x="T0" y="T1"/>
                </a:cxn>
              </a:cxnLst>
              <a:rect l="0" t="0" r="r" b="b"/>
              <a:pathLst>
                <a:path w="21600" h="21600">
                  <a:moveTo>
                    <a:pt x="0" y="18918"/>
                  </a:moveTo>
                  <a:cubicBezTo>
                    <a:pt x="622" y="11349"/>
                    <a:pt x="3843" y="4467"/>
                    <a:pt x="8853" y="0"/>
                  </a:cubicBezTo>
                  <a:lnTo>
                    <a:pt x="21600" y="21600"/>
                  </a:lnTo>
                  <a:close/>
                  <a:moveTo>
                    <a:pt x="0" y="18918"/>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11" name="Line 7"/>
            <p:cNvSpPr>
              <a:spLocks noChangeShapeType="1"/>
            </p:cNvSpPr>
            <p:nvPr/>
          </p:nvSpPr>
          <p:spPr bwMode="auto">
            <a:xfrm>
              <a:off x="107" y="61"/>
              <a:ext cx="456" cy="146"/>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2" name="AutoShape 8"/>
            <p:cNvSpPr>
              <a:spLocks/>
            </p:cNvSpPr>
            <p:nvPr/>
          </p:nvSpPr>
          <p:spPr bwMode="auto">
            <a:xfrm>
              <a:off x="451" y="525"/>
              <a:ext cx="128" cy="138"/>
            </a:xfrm>
            <a:custGeom>
              <a:avLst/>
              <a:gdLst>
                <a:gd name="T0" fmla="*/ 10800 w 21600"/>
                <a:gd name="T1" fmla="*/ 10800 h 21600"/>
              </a:gdLst>
              <a:ahLst/>
              <a:cxnLst>
                <a:cxn ang="0">
                  <a:pos x="T0" y="T1"/>
                </a:cxn>
              </a:cxnLst>
              <a:rect l="0" t="0" r="r" b="b"/>
              <a:pathLst>
                <a:path w="21600" h="21600">
                  <a:moveTo>
                    <a:pt x="10875" y="21600"/>
                  </a:moveTo>
                  <a:cubicBezTo>
                    <a:pt x="5345" y="18185"/>
                    <a:pt x="1388" y="12298"/>
                    <a:pt x="0" y="5420"/>
                  </a:cubicBezTo>
                  <a:lnTo>
                    <a:pt x="21600" y="0"/>
                  </a:lnTo>
                  <a:close/>
                  <a:moveTo>
                    <a:pt x="10875"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13" name="Line 9"/>
            <p:cNvSpPr>
              <a:spLocks noChangeShapeType="1"/>
            </p:cNvSpPr>
            <p:nvPr/>
          </p:nvSpPr>
          <p:spPr bwMode="auto">
            <a:xfrm rot="10800000" flipH="1">
              <a:off x="107" y="564"/>
              <a:ext cx="423" cy="165"/>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4" name="AutoShape 10"/>
            <p:cNvSpPr>
              <a:spLocks/>
            </p:cNvSpPr>
            <p:nvPr/>
          </p:nvSpPr>
          <p:spPr bwMode="auto">
            <a:xfrm>
              <a:off x="1207" y="321"/>
              <a:ext cx="131" cy="129"/>
            </a:xfrm>
            <a:custGeom>
              <a:avLst/>
              <a:gdLst>
                <a:gd name="T0" fmla="+- 0 10800 593"/>
                <a:gd name="T1" fmla="*/ T0 w 21007"/>
                <a:gd name="T2" fmla="*/ 10800 h 21600"/>
              </a:gdLst>
              <a:ahLst/>
              <a:cxnLst>
                <a:cxn ang="0">
                  <a:pos x="T1" y="T2"/>
                </a:cxn>
              </a:cxnLst>
              <a:rect l="0" t="0" r="r" b="b"/>
              <a:pathLst>
                <a:path w="21007" h="21600">
                  <a:moveTo>
                    <a:pt x="1771" y="21600"/>
                  </a:moveTo>
                  <a:cubicBezTo>
                    <a:pt x="-593" y="14716"/>
                    <a:pt x="-590" y="6881"/>
                    <a:pt x="1778" y="0"/>
                  </a:cubicBezTo>
                  <a:lnTo>
                    <a:pt x="21007" y="10811"/>
                  </a:lnTo>
                  <a:close/>
                  <a:moveTo>
                    <a:pt x="1771"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15" name="Line 11"/>
            <p:cNvSpPr>
              <a:spLocks noChangeShapeType="1"/>
            </p:cNvSpPr>
            <p:nvPr/>
          </p:nvSpPr>
          <p:spPr bwMode="auto">
            <a:xfrm>
              <a:off x="913" y="386"/>
              <a:ext cx="359"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6" name="Rectangle 12"/>
            <p:cNvSpPr>
              <a:spLocks/>
            </p:cNvSpPr>
            <p:nvPr/>
          </p:nvSpPr>
          <p:spPr bwMode="auto">
            <a:xfrm>
              <a:off x="0" y="307"/>
              <a:ext cx="470"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AND</a:t>
              </a:r>
            </a:p>
          </p:txBody>
        </p:sp>
        <p:sp>
          <p:nvSpPr>
            <p:cNvPr id="21517" name="Rectangle 13"/>
            <p:cNvSpPr>
              <a:spLocks/>
            </p:cNvSpPr>
            <p:nvPr/>
          </p:nvSpPr>
          <p:spPr bwMode="auto">
            <a:xfrm>
              <a:off x="579" y="0"/>
              <a:ext cx="99"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dirty="0">
                  <a:solidFill>
                    <a:srgbClr val="0000D4"/>
                  </a:solidFill>
                  <a:latin typeface="Palatino" charset="0"/>
                  <a:ea typeface="Palatino" charset="0"/>
                  <a:cs typeface="Palatino" charset="0"/>
                  <a:sym typeface="Palatino" charset="0"/>
                </a:rPr>
                <a:t>1</a:t>
              </a:r>
            </a:p>
          </p:txBody>
        </p:sp>
        <p:sp>
          <p:nvSpPr>
            <p:cNvPr id="21518" name="Rectangle 14"/>
            <p:cNvSpPr>
              <a:spLocks/>
            </p:cNvSpPr>
            <p:nvPr/>
          </p:nvSpPr>
          <p:spPr bwMode="auto">
            <a:xfrm>
              <a:off x="533" y="497"/>
              <a:ext cx="99"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dirty="0">
                  <a:solidFill>
                    <a:srgbClr val="0000D4"/>
                  </a:solidFill>
                  <a:latin typeface="Palatino" charset="0"/>
                  <a:ea typeface="Palatino" charset="0"/>
                  <a:cs typeface="Palatino" charset="0"/>
                  <a:sym typeface="Palatino" charset="0"/>
                </a:rPr>
                <a:t>1</a:t>
              </a:r>
            </a:p>
          </p:txBody>
        </p:sp>
        <p:sp>
          <p:nvSpPr>
            <p:cNvPr id="21519" name="Rectangle 15"/>
            <p:cNvSpPr>
              <a:spLocks/>
            </p:cNvSpPr>
            <p:nvPr/>
          </p:nvSpPr>
          <p:spPr bwMode="auto">
            <a:xfrm>
              <a:off x="628" y="267"/>
              <a:ext cx="247"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1.5</a:t>
              </a:r>
            </a:p>
          </p:txBody>
        </p:sp>
        <p:sp>
          <p:nvSpPr>
            <p:cNvPr id="21520" name="Oval 16"/>
            <p:cNvSpPr>
              <a:spLocks/>
            </p:cNvSpPr>
            <p:nvPr/>
          </p:nvSpPr>
          <p:spPr bwMode="auto">
            <a:xfrm>
              <a:off x="530" y="2374"/>
              <a:ext cx="375" cy="440"/>
            </a:xfrm>
            <a:prstGeom prst="ellips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1" name="AutoShape 17"/>
            <p:cNvSpPr>
              <a:spLocks/>
            </p:cNvSpPr>
            <p:nvPr/>
          </p:nvSpPr>
          <p:spPr bwMode="auto">
            <a:xfrm>
              <a:off x="400" y="2520"/>
              <a:ext cx="131" cy="128"/>
            </a:xfrm>
            <a:custGeom>
              <a:avLst/>
              <a:gdLst>
                <a:gd name="T0" fmla="+- 0 10800 593"/>
                <a:gd name="T1" fmla="*/ T0 w 21007"/>
                <a:gd name="T2" fmla="*/ 10800 h 21600"/>
              </a:gdLst>
              <a:ahLst/>
              <a:cxnLst>
                <a:cxn ang="0">
                  <a:pos x="T1" y="T2"/>
                </a:cxn>
              </a:cxnLst>
              <a:rect l="0" t="0" r="r" b="b"/>
              <a:pathLst>
                <a:path w="21007" h="21600">
                  <a:moveTo>
                    <a:pt x="1763" y="21600"/>
                  </a:moveTo>
                  <a:cubicBezTo>
                    <a:pt x="-593" y="14714"/>
                    <a:pt x="-587" y="6880"/>
                    <a:pt x="1779" y="0"/>
                  </a:cubicBezTo>
                  <a:lnTo>
                    <a:pt x="21007" y="10823"/>
                  </a:lnTo>
                  <a:close/>
                  <a:moveTo>
                    <a:pt x="1763"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22" name="Line 18"/>
            <p:cNvSpPr>
              <a:spLocks noChangeShapeType="1"/>
            </p:cNvSpPr>
            <p:nvPr/>
          </p:nvSpPr>
          <p:spPr bwMode="auto">
            <a:xfrm>
              <a:off x="41" y="2584"/>
              <a:ext cx="424"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3" name="AutoShape 19"/>
            <p:cNvSpPr>
              <a:spLocks/>
            </p:cNvSpPr>
            <p:nvPr/>
          </p:nvSpPr>
          <p:spPr bwMode="auto">
            <a:xfrm>
              <a:off x="1199" y="2520"/>
              <a:ext cx="130" cy="128"/>
            </a:xfrm>
            <a:custGeom>
              <a:avLst/>
              <a:gdLst>
                <a:gd name="T0" fmla="+- 0 10800 591"/>
                <a:gd name="T1" fmla="*/ T0 w 21009"/>
                <a:gd name="T2" fmla="*/ 10800 h 21600"/>
              </a:gdLst>
              <a:ahLst/>
              <a:cxnLst>
                <a:cxn ang="0">
                  <a:pos x="T1" y="T2"/>
                </a:cxn>
              </a:cxnLst>
              <a:rect l="0" t="0" r="r" b="b"/>
              <a:pathLst>
                <a:path w="21009" h="21600">
                  <a:moveTo>
                    <a:pt x="1755" y="21600"/>
                  </a:moveTo>
                  <a:cubicBezTo>
                    <a:pt x="-591" y="14713"/>
                    <a:pt x="-585" y="6882"/>
                    <a:pt x="1771" y="0"/>
                  </a:cubicBezTo>
                  <a:lnTo>
                    <a:pt x="21009" y="10823"/>
                  </a:lnTo>
                  <a:close/>
                  <a:moveTo>
                    <a:pt x="1755"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24" name="Line 20"/>
            <p:cNvSpPr>
              <a:spLocks noChangeShapeType="1"/>
            </p:cNvSpPr>
            <p:nvPr/>
          </p:nvSpPr>
          <p:spPr bwMode="auto">
            <a:xfrm>
              <a:off x="905" y="2584"/>
              <a:ext cx="359"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5" name="Rectangle 21"/>
            <p:cNvSpPr>
              <a:spLocks/>
            </p:cNvSpPr>
            <p:nvPr/>
          </p:nvSpPr>
          <p:spPr bwMode="auto">
            <a:xfrm>
              <a:off x="160" y="2188"/>
              <a:ext cx="439"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dirty="0">
                  <a:solidFill>
                    <a:srgbClr val="0000D4"/>
                  </a:solidFill>
                  <a:latin typeface="Palatino" charset="0"/>
                  <a:ea typeface="Palatino" charset="0"/>
                  <a:cs typeface="Palatino" charset="0"/>
                  <a:sym typeface="Palatino" charset="0"/>
                </a:rPr>
                <a:t>NOT</a:t>
              </a:r>
            </a:p>
          </p:txBody>
        </p:sp>
        <p:sp>
          <p:nvSpPr>
            <p:cNvPr id="21526" name="Rectangle 22"/>
            <p:cNvSpPr>
              <a:spLocks/>
            </p:cNvSpPr>
            <p:nvPr/>
          </p:nvSpPr>
          <p:spPr bwMode="auto">
            <a:xfrm>
              <a:off x="272" y="2552"/>
              <a:ext cx="165"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dirty="0">
                  <a:solidFill>
                    <a:srgbClr val="0000D4"/>
                  </a:solidFill>
                  <a:latin typeface="Palatino" charset="0"/>
                  <a:ea typeface="Palatino" charset="0"/>
                  <a:cs typeface="Palatino" charset="0"/>
                  <a:sym typeface="Palatino" charset="0"/>
                </a:rPr>
                <a:t>-1</a:t>
              </a:r>
            </a:p>
          </p:txBody>
        </p:sp>
        <p:sp>
          <p:nvSpPr>
            <p:cNvPr id="21527" name="Rectangle 23"/>
            <p:cNvSpPr>
              <a:spLocks/>
            </p:cNvSpPr>
            <p:nvPr/>
          </p:nvSpPr>
          <p:spPr bwMode="auto">
            <a:xfrm>
              <a:off x="693" y="2466"/>
              <a:ext cx="99"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0</a:t>
              </a:r>
            </a:p>
          </p:txBody>
        </p:sp>
        <p:sp>
          <p:nvSpPr>
            <p:cNvPr id="21528" name="Oval 24"/>
            <p:cNvSpPr>
              <a:spLocks/>
            </p:cNvSpPr>
            <p:nvPr/>
          </p:nvSpPr>
          <p:spPr bwMode="auto">
            <a:xfrm>
              <a:off x="538" y="1265"/>
              <a:ext cx="375" cy="440"/>
            </a:xfrm>
            <a:prstGeom prst="ellips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9" name="AutoShape 25"/>
            <p:cNvSpPr>
              <a:spLocks/>
            </p:cNvSpPr>
            <p:nvPr/>
          </p:nvSpPr>
          <p:spPr bwMode="auto">
            <a:xfrm>
              <a:off x="481" y="1208"/>
              <a:ext cx="131" cy="129"/>
            </a:xfrm>
            <a:custGeom>
              <a:avLst/>
              <a:gdLst>
                <a:gd name="T0" fmla="*/ 10800 w 21600"/>
                <a:gd name="T1" fmla="*/ 10800 h 21600"/>
              </a:gdLst>
              <a:ahLst/>
              <a:cxnLst>
                <a:cxn ang="0">
                  <a:pos x="T0" y="T1"/>
                </a:cxn>
              </a:cxnLst>
              <a:rect l="0" t="0" r="r" b="b"/>
              <a:pathLst>
                <a:path w="21600" h="21600">
                  <a:moveTo>
                    <a:pt x="0" y="18893"/>
                  </a:moveTo>
                  <a:cubicBezTo>
                    <a:pt x="628" y="11332"/>
                    <a:pt x="3852" y="4459"/>
                    <a:pt x="8862" y="0"/>
                  </a:cubicBezTo>
                  <a:lnTo>
                    <a:pt x="21600" y="21600"/>
                  </a:lnTo>
                  <a:close/>
                  <a:moveTo>
                    <a:pt x="0" y="18893"/>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30" name="Line 26"/>
            <p:cNvSpPr>
              <a:spLocks noChangeShapeType="1"/>
            </p:cNvSpPr>
            <p:nvPr/>
          </p:nvSpPr>
          <p:spPr bwMode="auto">
            <a:xfrm>
              <a:off x="53" y="1155"/>
              <a:ext cx="510" cy="142"/>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31" name="AutoShape 27"/>
            <p:cNvSpPr>
              <a:spLocks/>
            </p:cNvSpPr>
            <p:nvPr/>
          </p:nvSpPr>
          <p:spPr bwMode="auto">
            <a:xfrm>
              <a:off x="451" y="1614"/>
              <a:ext cx="128" cy="138"/>
            </a:xfrm>
            <a:custGeom>
              <a:avLst/>
              <a:gdLst>
                <a:gd name="T0" fmla="*/ 10800 w 21600"/>
                <a:gd name="T1" fmla="*/ 10800 h 21600"/>
              </a:gdLst>
              <a:ahLst/>
              <a:cxnLst>
                <a:cxn ang="0">
                  <a:pos x="T0" y="T1"/>
                </a:cxn>
              </a:cxnLst>
              <a:rect l="0" t="0" r="r" b="b"/>
              <a:pathLst>
                <a:path w="21600" h="21600">
                  <a:moveTo>
                    <a:pt x="10873" y="21600"/>
                  </a:moveTo>
                  <a:cubicBezTo>
                    <a:pt x="5348" y="18189"/>
                    <a:pt x="1392" y="12311"/>
                    <a:pt x="0" y="5443"/>
                  </a:cubicBezTo>
                  <a:lnTo>
                    <a:pt x="21600" y="0"/>
                  </a:lnTo>
                  <a:close/>
                  <a:moveTo>
                    <a:pt x="10873"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32" name="Line 28"/>
            <p:cNvSpPr>
              <a:spLocks noChangeShapeType="1"/>
            </p:cNvSpPr>
            <p:nvPr/>
          </p:nvSpPr>
          <p:spPr bwMode="auto">
            <a:xfrm rot="10800000" flipH="1">
              <a:off x="53" y="1653"/>
              <a:ext cx="477" cy="23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33" name="AutoShape 29"/>
            <p:cNvSpPr>
              <a:spLocks/>
            </p:cNvSpPr>
            <p:nvPr/>
          </p:nvSpPr>
          <p:spPr bwMode="auto">
            <a:xfrm>
              <a:off x="1207" y="1410"/>
              <a:ext cx="131" cy="128"/>
            </a:xfrm>
            <a:custGeom>
              <a:avLst/>
              <a:gdLst>
                <a:gd name="T0" fmla="+- 0 10800 594"/>
                <a:gd name="T1" fmla="*/ T0 w 21006"/>
                <a:gd name="T2" fmla="*/ 10800 h 21600"/>
              </a:gdLst>
              <a:ahLst/>
              <a:cxnLst>
                <a:cxn ang="0">
                  <a:pos x="T1" y="T2"/>
                </a:cxn>
              </a:cxnLst>
              <a:rect l="0" t="0" r="r" b="b"/>
              <a:pathLst>
                <a:path w="21006" h="21600">
                  <a:moveTo>
                    <a:pt x="1780" y="21600"/>
                  </a:moveTo>
                  <a:cubicBezTo>
                    <a:pt x="-594" y="14719"/>
                    <a:pt x="-594" y="6881"/>
                    <a:pt x="1780" y="0"/>
                  </a:cubicBezTo>
                  <a:lnTo>
                    <a:pt x="21006" y="10800"/>
                  </a:lnTo>
                  <a:close/>
                  <a:moveTo>
                    <a:pt x="1780"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34" name="Line 30"/>
            <p:cNvSpPr>
              <a:spLocks noChangeShapeType="1"/>
            </p:cNvSpPr>
            <p:nvPr/>
          </p:nvSpPr>
          <p:spPr bwMode="auto">
            <a:xfrm>
              <a:off x="913" y="1475"/>
              <a:ext cx="359"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35" name="Rectangle 31"/>
            <p:cNvSpPr>
              <a:spLocks/>
            </p:cNvSpPr>
            <p:nvPr/>
          </p:nvSpPr>
          <p:spPr bwMode="auto">
            <a:xfrm>
              <a:off x="0" y="1396"/>
              <a:ext cx="287"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OR</a:t>
              </a:r>
            </a:p>
          </p:txBody>
        </p:sp>
        <p:sp>
          <p:nvSpPr>
            <p:cNvPr id="21536" name="Rectangle 32"/>
            <p:cNvSpPr>
              <a:spLocks/>
            </p:cNvSpPr>
            <p:nvPr/>
          </p:nvSpPr>
          <p:spPr bwMode="auto">
            <a:xfrm>
              <a:off x="579" y="1089"/>
              <a:ext cx="99"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1</a:t>
              </a:r>
            </a:p>
          </p:txBody>
        </p:sp>
        <p:sp>
          <p:nvSpPr>
            <p:cNvPr id="21537" name="Rectangle 33"/>
            <p:cNvSpPr>
              <a:spLocks/>
            </p:cNvSpPr>
            <p:nvPr/>
          </p:nvSpPr>
          <p:spPr bwMode="auto">
            <a:xfrm>
              <a:off x="579" y="1580"/>
              <a:ext cx="99"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dirty="0">
                  <a:solidFill>
                    <a:srgbClr val="0000D4"/>
                  </a:solidFill>
                  <a:latin typeface="Palatino" charset="0"/>
                  <a:ea typeface="Palatino" charset="0"/>
                  <a:cs typeface="Palatino" charset="0"/>
                  <a:sym typeface="Palatino" charset="0"/>
                </a:rPr>
                <a:t>1</a:t>
              </a:r>
            </a:p>
          </p:txBody>
        </p:sp>
        <p:sp>
          <p:nvSpPr>
            <p:cNvPr id="21538" name="Rectangle 34"/>
            <p:cNvSpPr>
              <a:spLocks/>
            </p:cNvSpPr>
            <p:nvPr/>
          </p:nvSpPr>
          <p:spPr bwMode="auto">
            <a:xfrm>
              <a:off x="628" y="1356"/>
              <a:ext cx="247"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0.5</a:t>
              </a:r>
            </a:p>
          </p:txBody>
        </p:sp>
        <p:sp>
          <p:nvSpPr>
            <p:cNvPr id="21541" name="Rectangle 37"/>
            <p:cNvSpPr>
              <a:spLocks/>
            </p:cNvSpPr>
            <p:nvPr/>
          </p:nvSpPr>
          <p:spPr bwMode="auto">
            <a:xfrm>
              <a:off x="2201" y="1037"/>
              <a:ext cx="669" cy="460"/>
            </a:xfrm>
            <a:prstGeom prst="rect">
              <a:avLst/>
            </a:prstGeom>
            <a:solidFill>
              <a:srgbClr val="FFFFFF"/>
            </a:solidFill>
            <a:ln w="25400" cap="flat">
              <a:solidFill>
                <a:srgbClr val="008011"/>
              </a:solidFill>
              <a:prstDash val="solid"/>
              <a:miter lim="800000"/>
              <a:headEnd type="none" w="med" len="med"/>
              <a:tailEnd type="none" w="med" len="med"/>
            </a:ln>
          </p:spPr>
          <p:txBody>
            <a:bodyPr lIns="0" tIns="0" rIns="0" bIns="0">
              <a:prstTxWarp prst="textNoShape">
                <a:avLst/>
              </a:prstTxWarp>
            </a:bodyPr>
            <a:lstStyle/>
            <a:p>
              <a:endParaRPr lang="en-US"/>
            </a:p>
          </p:txBody>
        </p:sp>
        <p:sp>
          <p:nvSpPr>
            <p:cNvPr id="21542" name="AutoShape 38"/>
            <p:cNvSpPr>
              <a:spLocks/>
            </p:cNvSpPr>
            <p:nvPr/>
          </p:nvSpPr>
          <p:spPr bwMode="auto">
            <a:xfrm>
              <a:off x="2279" y="891"/>
              <a:ext cx="106" cy="159"/>
            </a:xfrm>
            <a:custGeom>
              <a:avLst/>
              <a:gdLst>
                <a:gd name="T0" fmla="*/ 10800 w 21600"/>
                <a:gd name="T1" fmla="+- 0 10800 591"/>
                <a:gd name="T2" fmla="*/ 10800 h 21009"/>
              </a:gdLst>
              <a:ahLst/>
              <a:cxnLst>
                <a:cxn ang="0">
                  <a:pos x="T0" y="T2"/>
                </a:cxn>
              </a:cxnLst>
              <a:rect l="0" t="0" r="r" b="b"/>
              <a:pathLst>
                <a:path w="21600" h="21009">
                  <a:moveTo>
                    <a:pt x="0" y="1772"/>
                  </a:moveTo>
                  <a:cubicBezTo>
                    <a:pt x="6883" y="-591"/>
                    <a:pt x="14717" y="-591"/>
                    <a:pt x="21600" y="1772"/>
                  </a:cubicBezTo>
                  <a:lnTo>
                    <a:pt x="10800" y="21009"/>
                  </a:lnTo>
                  <a:close/>
                  <a:moveTo>
                    <a:pt x="0" y="1772"/>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3" name="Line 39"/>
            <p:cNvSpPr>
              <a:spLocks noChangeShapeType="1"/>
            </p:cNvSpPr>
            <p:nvPr/>
          </p:nvSpPr>
          <p:spPr bwMode="auto">
            <a:xfrm>
              <a:off x="2332" y="663"/>
              <a:ext cx="1" cy="30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44" name="AutoShape 40"/>
            <p:cNvSpPr>
              <a:spLocks/>
            </p:cNvSpPr>
            <p:nvPr/>
          </p:nvSpPr>
          <p:spPr bwMode="auto">
            <a:xfrm>
              <a:off x="2507" y="881"/>
              <a:ext cx="106" cy="159"/>
            </a:xfrm>
            <a:custGeom>
              <a:avLst/>
              <a:gdLst>
                <a:gd name="T0" fmla="*/ 10800 w 21600"/>
                <a:gd name="T1" fmla="+- 0 10800 591"/>
                <a:gd name="T2" fmla="*/ 10800 h 21009"/>
              </a:gdLst>
              <a:ahLst/>
              <a:cxnLst>
                <a:cxn ang="0">
                  <a:pos x="T0" y="T2"/>
                </a:cxn>
              </a:cxnLst>
              <a:rect l="0" t="0" r="r" b="b"/>
              <a:pathLst>
                <a:path w="21600" h="21009">
                  <a:moveTo>
                    <a:pt x="0" y="1772"/>
                  </a:moveTo>
                  <a:cubicBezTo>
                    <a:pt x="6883" y="-591"/>
                    <a:pt x="14717" y="-591"/>
                    <a:pt x="21600" y="1772"/>
                  </a:cubicBezTo>
                  <a:lnTo>
                    <a:pt x="10800" y="21009"/>
                  </a:lnTo>
                  <a:close/>
                  <a:moveTo>
                    <a:pt x="0" y="1772"/>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5" name="Line 41"/>
            <p:cNvSpPr>
              <a:spLocks noChangeShapeType="1"/>
            </p:cNvSpPr>
            <p:nvPr/>
          </p:nvSpPr>
          <p:spPr bwMode="auto">
            <a:xfrm>
              <a:off x="2560" y="643"/>
              <a:ext cx="1" cy="31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46" name="AutoShape 42"/>
            <p:cNvSpPr>
              <a:spLocks/>
            </p:cNvSpPr>
            <p:nvPr/>
          </p:nvSpPr>
          <p:spPr bwMode="auto">
            <a:xfrm>
              <a:off x="2703" y="881"/>
              <a:ext cx="105" cy="159"/>
            </a:xfrm>
            <a:custGeom>
              <a:avLst/>
              <a:gdLst>
                <a:gd name="T0" fmla="*/ 10800 w 21600"/>
                <a:gd name="T1" fmla="+- 0 10800 594"/>
                <a:gd name="T2" fmla="*/ 10800 h 21006"/>
              </a:gdLst>
              <a:ahLst/>
              <a:cxnLst>
                <a:cxn ang="0">
                  <a:pos x="T0" y="T2"/>
                </a:cxn>
              </a:cxnLst>
              <a:rect l="0" t="0" r="r" b="b"/>
              <a:pathLst>
                <a:path w="21600" h="21006">
                  <a:moveTo>
                    <a:pt x="0" y="1781"/>
                  </a:moveTo>
                  <a:cubicBezTo>
                    <a:pt x="6880" y="-591"/>
                    <a:pt x="14716" y="-594"/>
                    <a:pt x="21600" y="1771"/>
                  </a:cubicBezTo>
                  <a:lnTo>
                    <a:pt x="10814" y="21006"/>
                  </a:lnTo>
                  <a:close/>
                  <a:moveTo>
                    <a:pt x="0" y="1781"/>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7" name="Line 43"/>
            <p:cNvSpPr>
              <a:spLocks noChangeShapeType="1"/>
            </p:cNvSpPr>
            <p:nvPr/>
          </p:nvSpPr>
          <p:spPr bwMode="auto">
            <a:xfrm>
              <a:off x="2756" y="653"/>
              <a:ext cx="1" cy="30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48" name="AutoShape 44"/>
            <p:cNvSpPr>
              <a:spLocks/>
            </p:cNvSpPr>
            <p:nvPr/>
          </p:nvSpPr>
          <p:spPr bwMode="auto">
            <a:xfrm>
              <a:off x="2352" y="1732"/>
              <a:ext cx="106" cy="159"/>
            </a:xfrm>
            <a:custGeom>
              <a:avLst/>
              <a:gdLst>
                <a:gd name="T0" fmla="*/ 10800 w 21600"/>
                <a:gd name="T1" fmla="+- 0 10800 596"/>
                <a:gd name="T2" fmla="*/ 10800 h 21004"/>
              </a:gdLst>
              <a:ahLst/>
              <a:cxnLst>
                <a:cxn ang="0">
                  <a:pos x="T0" y="T2"/>
                </a:cxn>
              </a:cxnLst>
              <a:rect l="0" t="0" r="r" b="b"/>
              <a:pathLst>
                <a:path w="21600" h="21004">
                  <a:moveTo>
                    <a:pt x="0" y="1787"/>
                  </a:moveTo>
                  <a:cubicBezTo>
                    <a:pt x="6880" y="-596"/>
                    <a:pt x="14720" y="-596"/>
                    <a:pt x="21600" y="1787"/>
                  </a:cubicBezTo>
                  <a:lnTo>
                    <a:pt x="10800" y="21004"/>
                  </a:lnTo>
                  <a:close/>
                  <a:moveTo>
                    <a:pt x="0" y="1787"/>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9" name="Line 45"/>
            <p:cNvSpPr>
              <a:spLocks noChangeShapeType="1"/>
            </p:cNvSpPr>
            <p:nvPr/>
          </p:nvSpPr>
          <p:spPr bwMode="auto">
            <a:xfrm>
              <a:off x="2405" y="1495"/>
              <a:ext cx="1" cy="31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50" name="AutoShape 46"/>
            <p:cNvSpPr>
              <a:spLocks/>
            </p:cNvSpPr>
            <p:nvPr/>
          </p:nvSpPr>
          <p:spPr bwMode="auto">
            <a:xfrm>
              <a:off x="2629" y="1732"/>
              <a:ext cx="105" cy="159"/>
            </a:xfrm>
            <a:custGeom>
              <a:avLst/>
              <a:gdLst>
                <a:gd name="T0" fmla="*/ 10800 w 21600"/>
                <a:gd name="T1" fmla="+- 0 10800 595"/>
                <a:gd name="T2" fmla="*/ 10800 h 21005"/>
              </a:gdLst>
              <a:ahLst/>
              <a:cxnLst>
                <a:cxn ang="0">
                  <a:pos x="T0" y="T2"/>
                </a:cxn>
              </a:cxnLst>
              <a:rect l="0" t="0" r="r" b="b"/>
              <a:pathLst>
                <a:path w="21600" h="21005">
                  <a:moveTo>
                    <a:pt x="0" y="1784"/>
                  </a:moveTo>
                  <a:cubicBezTo>
                    <a:pt x="6879" y="-588"/>
                    <a:pt x="14714" y="-595"/>
                    <a:pt x="21600" y="1765"/>
                  </a:cubicBezTo>
                  <a:lnTo>
                    <a:pt x="10827" y="21005"/>
                  </a:lnTo>
                  <a:close/>
                  <a:moveTo>
                    <a:pt x="0" y="1784"/>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51" name="Line 47"/>
            <p:cNvSpPr>
              <a:spLocks noChangeShapeType="1"/>
            </p:cNvSpPr>
            <p:nvPr/>
          </p:nvSpPr>
          <p:spPr bwMode="auto">
            <a:xfrm>
              <a:off x="2682" y="1495"/>
              <a:ext cx="1" cy="31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52" name="Rectangle 48"/>
            <p:cNvSpPr>
              <a:spLocks/>
            </p:cNvSpPr>
            <p:nvPr/>
          </p:nvSpPr>
          <p:spPr bwMode="auto">
            <a:xfrm>
              <a:off x="3155" y="1228"/>
              <a:ext cx="653"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X        Y</a:t>
              </a:r>
            </a:p>
          </p:txBody>
        </p:sp>
        <p:sp>
          <p:nvSpPr>
            <p:cNvPr id="21553" name="Rectangle 49"/>
            <p:cNvSpPr>
              <a:spLocks/>
            </p:cNvSpPr>
            <p:nvPr/>
          </p:nvSpPr>
          <p:spPr bwMode="auto">
            <a:xfrm>
              <a:off x="3302" y="1198"/>
              <a:ext cx="195"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Symbol" charset="2"/>
                  <a:ea typeface="Symbol" charset="2"/>
                  <a:cs typeface="Symbol" charset="2"/>
                  <a:sym typeface="Symbol" charset="2"/>
                </a:rPr>
                <a:t>®</a:t>
              </a:r>
            </a:p>
          </p:txBody>
        </p:sp>
        <p:sp>
          <p:nvSpPr>
            <p:cNvPr id="21554" name="Rectangle 50"/>
            <p:cNvSpPr>
              <a:spLocks/>
            </p:cNvSpPr>
            <p:nvPr/>
          </p:nvSpPr>
          <p:spPr bwMode="auto">
            <a:xfrm>
              <a:off x="3147" y="703"/>
              <a:ext cx="1071"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Boolean Net</a:t>
              </a:r>
            </a:p>
          </p:txBody>
        </p:sp>
        <p:sp>
          <p:nvSpPr>
            <p:cNvPr id="21555" name="Rectangle 51"/>
            <p:cNvSpPr>
              <a:spLocks/>
            </p:cNvSpPr>
            <p:nvPr/>
          </p:nvSpPr>
          <p:spPr bwMode="auto">
            <a:xfrm>
              <a:off x="2250" y="2444"/>
              <a:ext cx="669" cy="419"/>
            </a:xfrm>
            <a:prstGeom prst="rect">
              <a:avLst/>
            </a:prstGeom>
            <a:solidFill>
              <a:srgbClr val="FFFFFF"/>
            </a:solidFill>
            <a:ln w="25400" cap="flat">
              <a:solidFill>
                <a:srgbClr val="DD0806"/>
              </a:solidFill>
              <a:prstDash val="solid"/>
              <a:miter lim="800000"/>
              <a:headEnd type="none" w="med" len="med"/>
              <a:tailEnd type="none" w="med" len="med"/>
            </a:ln>
          </p:spPr>
          <p:txBody>
            <a:bodyPr lIns="0" tIns="0" rIns="0" bIns="0">
              <a:prstTxWarp prst="textNoShape">
                <a:avLst/>
              </a:prstTxWarp>
            </a:bodyPr>
            <a:lstStyle/>
            <a:p>
              <a:endParaRPr lang="en-US"/>
            </a:p>
          </p:txBody>
        </p:sp>
        <p:sp>
          <p:nvSpPr>
            <p:cNvPr id="21556" name="AutoShape 52"/>
            <p:cNvSpPr>
              <a:spLocks/>
            </p:cNvSpPr>
            <p:nvPr/>
          </p:nvSpPr>
          <p:spPr bwMode="auto">
            <a:xfrm>
              <a:off x="2377" y="2297"/>
              <a:ext cx="105" cy="159"/>
            </a:xfrm>
            <a:custGeom>
              <a:avLst/>
              <a:gdLst>
                <a:gd name="T0" fmla="*/ 10800 w 21600"/>
                <a:gd name="T1" fmla="+- 0 10800 594"/>
                <a:gd name="T2" fmla="*/ 10800 h 21006"/>
              </a:gdLst>
              <a:ahLst/>
              <a:cxnLst>
                <a:cxn ang="0">
                  <a:pos x="T0" y="T2"/>
                </a:cxn>
              </a:cxnLst>
              <a:rect l="0" t="0" r="r" b="b"/>
              <a:pathLst>
                <a:path w="21600" h="21006">
                  <a:moveTo>
                    <a:pt x="0" y="1781"/>
                  </a:moveTo>
                  <a:cubicBezTo>
                    <a:pt x="6880" y="-591"/>
                    <a:pt x="14716" y="-594"/>
                    <a:pt x="21600" y="1771"/>
                  </a:cubicBezTo>
                  <a:lnTo>
                    <a:pt x="10814" y="21006"/>
                  </a:lnTo>
                  <a:close/>
                  <a:moveTo>
                    <a:pt x="0" y="1781"/>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57" name="Line 53"/>
            <p:cNvSpPr>
              <a:spLocks noChangeShapeType="1"/>
            </p:cNvSpPr>
            <p:nvPr/>
          </p:nvSpPr>
          <p:spPr bwMode="auto">
            <a:xfrm>
              <a:off x="2429" y="2188"/>
              <a:ext cx="1" cy="188"/>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58" name="AutoShape 54"/>
            <p:cNvSpPr>
              <a:spLocks/>
            </p:cNvSpPr>
            <p:nvPr/>
          </p:nvSpPr>
          <p:spPr bwMode="auto">
            <a:xfrm>
              <a:off x="2394" y="3268"/>
              <a:ext cx="105" cy="158"/>
            </a:xfrm>
            <a:custGeom>
              <a:avLst/>
              <a:gdLst>
                <a:gd name="T0" fmla="*/ 10800 w 21600"/>
                <a:gd name="T1" fmla="+- 0 10800 589"/>
                <a:gd name="T2" fmla="*/ 10800 h 21011"/>
              </a:gdLst>
              <a:ahLst/>
              <a:cxnLst>
                <a:cxn ang="0">
                  <a:pos x="T0" y="T2"/>
                </a:cxn>
              </a:cxnLst>
              <a:rect l="0" t="0" r="r" b="b"/>
              <a:pathLst>
                <a:path w="21600" h="21011">
                  <a:moveTo>
                    <a:pt x="0" y="1765"/>
                  </a:moveTo>
                  <a:cubicBezTo>
                    <a:pt x="6884" y="-589"/>
                    <a:pt x="14716" y="-589"/>
                    <a:pt x="21600" y="1765"/>
                  </a:cubicBezTo>
                  <a:lnTo>
                    <a:pt x="10800" y="21011"/>
                  </a:lnTo>
                  <a:close/>
                  <a:moveTo>
                    <a:pt x="0" y="1765"/>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59" name="Line 55"/>
            <p:cNvSpPr>
              <a:spLocks noChangeShapeType="1"/>
            </p:cNvSpPr>
            <p:nvPr/>
          </p:nvSpPr>
          <p:spPr bwMode="auto">
            <a:xfrm>
              <a:off x="2446" y="2852"/>
              <a:ext cx="1" cy="495"/>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0" name="AutoShape 56"/>
            <p:cNvSpPr>
              <a:spLocks/>
            </p:cNvSpPr>
            <p:nvPr/>
          </p:nvSpPr>
          <p:spPr bwMode="auto">
            <a:xfrm>
              <a:off x="2670" y="2287"/>
              <a:ext cx="106" cy="159"/>
            </a:xfrm>
            <a:custGeom>
              <a:avLst/>
              <a:gdLst>
                <a:gd name="T0" fmla="*/ 10800 w 21600"/>
                <a:gd name="T1" fmla="+- 0 10800 591"/>
                <a:gd name="T2" fmla="*/ 10800 h 21009"/>
              </a:gdLst>
              <a:ahLst/>
              <a:cxnLst>
                <a:cxn ang="0">
                  <a:pos x="T0" y="T2"/>
                </a:cxn>
              </a:cxnLst>
              <a:rect l="0" t="0" r="r" b="b"/>
              <a:pathLst>
                <a:path w="21600" h="21009">
                  <a:moveTo>
                    <a:pt x="0" y="1772"/>
                  </a:moveTo>
                  <a:cubicBezTo>
                    <a:pt x="6883" y="-591"/>
                    <a:pt x="14717" y="-591"/>
                    <a:pt x="21600" y="1772"/>
                  </a:cubicBezTo>
                  <a:lnTo>
                    <a:pt x="10800" y="21009"/>
                  </a:lnTo>
                  <a:close/>
                  <a:moveTo>
                    <a:pt x="0" y="1772"/>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61" name="Line 57"/>
            <p:cNvSpPr>
              <a:spLocks noChangeShapeType="1"/>
            </p:cNvSpPr>
            <p:nvPr/>
          </p:nvSpPr>
          <p:spPr bwMode="auto">
            <a:xfrm>
              <a:off x="2723" y="2228"/>
              <a:ext cx="1" cy="138"/>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2" name="Line 58"/>
            <p:cNvSpPr>
              <a:spLocks noChangeShapeType="1"/>
            </p:cNvSpPr>
            <p:nvPr/>
          </p:nvSpPr>
          <p:spPr bwMode="auto">
            <a:xfrm>
              <a:off x="2747" y="2871"/>
              <a:ext cx="1" cy="169"/>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3" name="Line 59"/>
            <p:cNvSpPr>
              <a:spLocks noChangeShapeType="1"/>
            </p:cNvSpPr>
            <p:nvPr/>
          </p:nvSpPr>
          <p:spPr bwMode="auto">
            <a:xfrm>
              <a:off x="2747" y="3040"/>
              <a:ext cx="514"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4" name="Line 60"/>
            <p:cNvSpPr>
              <a:spLocks noChangeShapeType="1"/>
            </p:cNvSpPr>
            <p:nvPr/>
          </p:nvSpPr>
          <p:spPr bwMode="auto">
            <a:xfrm rot="10800000" flipH="1">
              <a:off x="3269" y="2158"/>
              <a:ext cx="1" cy="872"/>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5" name="Line 61"/>
            <p:cNvSpPr>
              <a:spLocks noChangeShapeType="1"/>
            </p:cNvSpPr>
            <p:nvPr/>
          </p:nvSpPr>
          <p:spPr bwMode="auto">
            <a:xfrm flipH="1">
              <a:off x="2723" y="2158"/>
              <a:ext cx="546"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6" name="Line 62"/>
            <p:cNvSpPr>
              <a:spLocks noChangeShapeType="1"/>
            </p:cNvSpPr>
            <p:nvPr/>
          </p:nvSpPr>
          <p:spPr bwMode="auto">
            <a:xfrm>
              <a:off x="2723" y="2158"/>
              <a:ext cx="1" cy="129"/>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7" name="Rectangle 63"/>
            <p:cNvSpPr>
              <a:spLocks/>
            </p:cNvSpPr>
            <p:nvPr/>
          </p:nvSpPr>
          <p:spPr bwMode="auto">
            <a:xfrm>
              <a:off x="2242" y="2178"/>
              <a:ext cx="131"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X</a:t>
              </a:r>
            </a:p>
          </p:txBody>
        </p:sp>
        <p:sp>
          <p:nvSpPr>
            <p:cNvPr id="21568" name="Rectangle 64"/>
            <p:cNvSpPr>
              <a:spLocks/>
            </p:cNvSpPr>
            <p:nvPr/>
          </p:nvSpPr>
          <p:spPr bwMode="auto">
            <a:xfrm>
              <a:off x="2266" y="3040"/>
              <a:ext cx="131"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Y</a:t>
              </a:r>
            </a:p>
          </p:txBody>
        </p:sp>
        <p:sp>
          <p:nvSpPr>
            <p:cNvPr id="21569" name="Rectangle 65"/>
            <p:cNvSpPr>
              <a:spLocks/>
            </p:cNvSpPr>
            <p:nvPr/>
          </p:nvSpPr>
          <p:spPr bwMode="auto">
            <a:xfrm>
              <a:off x="2992" y="3070"/>
              <a:ext cx="155"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Q</a:t>
              </a:r>
            </a:p>
          </p:txBody>
        </p:sp>
        <p:sp>
          <p:nvSpPr>
            <p:cNvPr id="21570" name="Rectangle 66"/>
            <p:cNvSpPr>
              <a:spLocks/>
            </p:cNvSpPr>
            <p:nvPr/>
          </p:nvSpPr>
          <p:spPr bwMode="auto">
            <a:xfrm>
              <a:off x="3334" y="2406"/>
              <a:ext cx="546"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Finite </a:t>
              </a:r>
            </a:p>
          </p:txBody>
        </p:sp>
        <p:sp>
          <p:nvSpPr>
            <p:cNvPr id="21571" name="Rectangle 67"/>
            <p:cNvSpPr>
              <a:spLocks/>
            </p:cNvSpPr>
            <p:nvPr/>
          </p:nvSpPr>
          <p:spPr bwMode="auto">
            <a:xfrm>
              <a:off x="3334" y="2604"/>
              <a:ext cx="1002" cy="27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Automaton</a:t>
              </a:r>
            </a:p>
          </p:txBody>
        </p:sp>
      </p:grpSp>
      <p:sp>
        <p:nvSpPr>
          <p:cNvPr id="2" name="TextBox 1"/>
          <p:cNvSpPr txBox="1"/>
          <p:nvPr/>
        </p:nvSpPr>
        <p:spPr>
          <a:xfrm>
            <a:off x="6019801" y="1524001"/>
            <a:ext cx="2392963" cy="584775"/>
          </a:xfrm>
          <a:prstGeom prst="rect">
            <a:avLst/>
          </a:prstGeom>
          <a:noFill/>
        </p:spPr>
        <p:txBody>
          <a:bodyPr wrap="none" rtlCol="0">
            <a:spAutoFit/>
          </a:bodyPr>
          <a:lstStyle/>
          <a:p>
            <a:r>
              <a:rPr lang="en-US" sz="1600" dirty="0"/>
              <a:t>Brains, Machines, and</a:t>
            </a:r>
          </a:p>
          <a:p>
            <a:r>
              <a:rPr lang="en-US" sz="1600" dirty="0"/>
              <a:t>Mathematics, 2</a:t>
            </a:r>
            <a:r>
              <a:rPr lang="en-US" sz="1600" baseline="30000" dirty="0"/>
              <a:t>nd</a:t>
            </a:r>
            <a:r>
              <a:rPr lang="en-US" sz="1600" dirty="0"/>
              <a:t> </a:t>
            </a:r>
            <a:r>
              <a:rPr lang="en-US" sz="1600" dirty="0" err="1"/>
              <a:t>ed</a:t>
            </a:r>
            <a:r>
              <a:rPr lang="en-US" sz="1600" dirty="0"/>
              <a:t>, 1987</a:t>
            </a:r>
          </a:p>
        </p:txBody>
      </p:sp>
      <p:sp>
        <p:nvSpPr>
          <p:cNvPr id="3" name="TextBox 2"/>
          <p:cNvSpPr txBox="1"/>
          <p:nvPr/>
        </p:nvSpPr>
        <p:spPr>
          <a:xfrm>
            <a:off x="2743201" y="5562600"/>
            <a:ext cx="1563123" cy="369332"/>
          </a:xfrm>
          <a:prstGeom prst="rect">
            <a:avLst/>
          </a:prstGeom>
          <a:noFill/>
        </p:spPr>
        <p:txBody>
          <a:bodyPr wrap="none" rtlCol="0">
            <a:spAutoFit/>
          </a:bodyPr>
          <a:lstStyle/>
          <a:p>
            <a:r>
              <a:rPr lang="en-US" dirty="0"/>
              <a:t>Hopfield Units</a:t>
            </a:r>
          </a:p>
        </p:txBody>
      </p:sp>
      <p:sp>
        <p:nvSpPr>
          <p:cNvPr id="4" name="TextBox 3"/>
          <p:cNvSpPr txBox="1"/>
          <p:nvPr/>
        </p:nvSpPr>
        <p:spPr>
          <a:xfrm>
            <a:off x="2564868" y="4495801"/>
            <a:ext cx="304892" cy="369332"/>
          </a:xfrm>
          <a:prstGeom prst="rect">
            <a:avLst/>
          </a:prstGeom>
          <a:noFill/>
        </p:spPr>
        <p:txBody>
          <a:bodyPr wrap="none" rtlCol="0">
            <a:spAutoFit/>
          </a:bodyPr>
          <a:lstStyle/>
          <a:p>
            <a:r>
              <a:rPr lang="en-US" dirty="0"/>
              <a:t>X</a:t>
            </a:r>
          </a:p>
        </p:txBody>
      </p:sp>
      <p:sp>
        <p:nvSpPr>
          <p:cNvPr id="71" name="TextBox 70"/>
          <p:cNvSpPr txBox="1"/>
          <p:nvPr/>
        </p:nvSpPr>
        <p:spPr>
          <a:xfrm>
            <a:off x="4648200" y="4495801"/>
            <a:ext cx="296876" cy="369332"/>
          </a:xfrm>
          <a:prstGeom prst="rect">
            <a:avLst/>
          </a:prstGeom>
          <a:noFill/>
        </p:spPr>
        <p:txBody>
          <a:bodyPr wrap="none" rtlCol="0">
            <a:spAutoFit/>
          </a:bodyPr>
          <a:lstStyle/>
          <a:p>
            <a:r>
              <a:rPr lang="en-US" dirty="0"/>
              <a:t>Y</a:t>
            </a:r>
          </a:p>
        </p:txBody>
      </p:sp>
      <p:sp>
        <p:nvSpPr>
          <p:cNvPr id="72" name="TextBox 71"/>
          <p:cNvSpPr txBox="1"/>
          <p:nvPr/>
        </p:nvSpPr>
        <p:spPr>
          <a:xfrm>
            <a:off x="2514601" y="2743201"/>
            <a:ext cx="383438" cy="369332"/>
          </a:xfrm>
          <a:prstGeom prst="rect">
            <a:avLst/>
          </a:prstGeom>
          <a:noFill/>
        </p:spPr>
        <p:txBody>
          <a:bodyPr wrap="none" rtlCol="0">
            <a:spAutoFit/>
          </a:bodyPr>
          <a:lstStyle/>
          <a:p>
            <a:r>
              <a:rPr lang="en-US" dirty="0"/>
              <a:t>X</a:t>
            </a:r>
            <a:r>
              <a:rPr lang="en-US" baseline="-25000" dirty="0"/>
              <a:t>1</a:t>
            </a:r>
          </a:p>
        </p:txBody>
      </p:sp>
      <p:sp>
        <p:nvSpPr>
          <p:cNvPr id="73" name="TextBox 72"/>
          <p:cNvSpPr txBox="1"/>
          <p:nvPr/>
        </p:nvSpPr>
        <p:spPr>
          <a:xfrm>
            <a:off x="4724400" y="3124201"/>
            <a:ext cx="296876" cy="369332"/>
          </a:xfrm>
          <a:prstGeom prst="rect">
            <a:avLst/>
          </a:prstGeom>
          <a:noFill/>
        </p:spPr>
        <p:txBody>
          <a:bodyPr wrap="none" rtlCol="0">
            <a:spAutoFit/>
          </a:bodyPr>
          <a:lstStyle/>
          <a:p>
            <a:r>
              <a:rPr lang="en-US" dirty="0"/>
              <a:t>Y</a:t>
            </a:r>
          </a:p>
        </p:txBody>
      </p:sp>
      <p:sp>
        <p:nvSpPr>
          <p:cNvPr id="74" name="TextBox 73"/>
          <p:cNvSpPr txBox="1"/>
          <p:nvPr/>
        </p:nvSpPr>
        <p:spPr>
          <a:xfrm>
            <a:off x="2514601" y="3657601"/>
            <a:ext cx="383438" cy="369332"/>
          </a:xfrm>
          <a:prstGeom prst="rect">
            <a:avLst/>
          </a:prstGeom>
          <a:noFill/>
        </p:spPr>
        <p:txBody>
          <a:bodyPr wrap="none" rtlCol="0">
            <a:spAutoFit/>
          </a:bodyPr>
          <a:lstStyle/>
          <a:p>
            <a:r>
              <a:rPr lang="en-US" dirty="0"/>
              <a:t>X</a:t>
            </a:r>
            <a:r>
              <a:rPr lang="en-US" baseline="-25000" dirty="0"/>
              <a:t>2</a:t>
            </a:r>
          </a:p>
        </p:txBody>
      </p:sp>
      <p:sp>
        <p:nvSpPr>
          <p:cNvPr id="75" name="TextBox 74"/>
          <p:cNvSpPr txBox="1"/>
          <p:nvPr/>
        </p:nvSpPr>
        <p:spPr>
          <a:xfrm>
            <a:off x="2590801" y="1371601"/>
            <a:ext cx="383438" cy="369332"/>
          </a:xfrm>
          <a:prstGeom prst="rect">
            <a:avLst/>
          </a:prstGeom>
          <a:noFill/>
        </p:spPr>
        <p:txBody>
          <a:bodyPr wrap="none" rtlCol="0">
            <a:spAutoFit/>
          </a:bodyPr>
          <a:lstStyle/>
          <a:p>
            <a:r>
              <a:rPr lang="en-US" dirty="0"/>
              <a:t>X</a:t>
            </a:r>
            <a:r>
              <a:rPr lang="en-US" baseline="-25000" dirty="0"/>
              <a:t>1</a:t>
            </a:r>
          </a:p>
        </p:txBody>
      </p:sp>
      <p:sp>
        <p:nvSpPr>
          <p:cNvPr id="76" name="TextBox 75"/>
          <p:cNvSpPr txBox="1"/>
          <p:nvPr/>
        </p:nvSpPr>
        <p:spPr>
          <a:xfrm>
            <a:off x="2590801" y="2209801"/>
            <a:ext cx="383438" cy="369332"/>
          </a:xfrm>
          <a:prstGeom prst="rect">
            <a:avLst/>
          </a:prstGeom>
          <a:noFill/>
        </p:spPr>
        <p:txBody>
          <a:bodyPr wrap="none" rtlCol="0">
            <a:spAutoFit/>
          </a:bodyPr>
          <a:lstStyle/>
          <a:p>
            <a:r>
              <a:rPr lang="en-US" dirty="0"/>
              <a:t>X</a:t>
            </a:r>
            <a:r>
              <a:rPr lang="en-US" baseline="-25000" dirty="0"/>
              <a:t>2</a:t>
            </a:r>
          </a:p>
        </p:txBody>
      </p:sp>
    </p:spTree>
    <p:extLst>
      <p:ext uri="{BB962C8B-B14F-4D97-AF65-F5344CB8AC3E}">
        <p14:creationId xmlns:p14="http://schemas.microsoft.com/office/powerpoint/2010/main" val="3576145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60</a:t>
            </a:fld>
            <a:endParaRPr lang="en-US"/>
          </a:p>
        </p:txBody>
      </p:sp>
      <p:sp>
        <p:nvSpPr>
          <p:cNvPr id="18435"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a:t>Vision, AI and ANNs</a:t>
            </a:r>
          </a:p>
        </p:txBody>
      </p:sp>
      <p:sp>
        <p:nvSpPr>
          <p:cNvPr id="18436"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r>
              <a:rPr lang="en-US" sz="2400" dirty="0">
                <a:solidFill>
                  <a:srgbClr val="FFCC00"/>
                </a:solidFill>
                <a:latin typeface="Tahoma Bold" charset="0"/>
                <a:ea typeface="Tahoma Bold" charset="0"/>
                <a:cs typeface="Tahoma Bold" charset="0"/>
                <a:sym typeface="Tahoma Bold" charset="0"/>
              </a:rPr>
              <a:t>1940s: beginning of Artificial Neural Networks</a:t>
            </a:r>
            <a:endParaRPr lang="en-US" sz="2400" dirty="0">
              <a:solidFill>
                <a:srgbClr val="FFCC00"/>
              </a:solidFill>
              <a:latin typeface="Tahoma Bold" charset="0"/>
              <a:ea typeface="ヒラギノ角ゴ ProN W6" charset="-128"/>
              <a:cs typeface="ヒラギノ角ゴ ProN W6" charset="-128"/>
              <a:sym typeface="Tahoma Bold" charset="0"/>
            </a:endParaRPr>
          </a:p>
          <a:p>
            <a:endParaRPr lang="en-US" sz="2400" dirty="0"/>
          </a:p>
          <a:p>
            <a:pPr>
              <a:buFont typeface="Symbol" charset="2"/>
              <a:buChar char="•"/>
            </a:pPr>
            <a:endParaRPr lang="en-US" sz="2400" dirty="0">
              <a:latin typeface="Symbol" charset="2"/>
              <a:sym typeface="Symbol" charset="2"/>
            </a:endParaRPr>
          </a:p>
          <a:p>
            <a:pPr>
              <a:buFont typeface="Tahoma" charset="0"/>
              <a:buNone/>
            </a:pPr>
            <a:r>
              <a:rPr lang="en-US" sz="2400" dirty="0">
                <a:latin typeface="Symbol" charset="2"/>
                <a:sym typeface="Symbol" charset="2"/>
              </a:rPr>
              <a:t>						</a:t>
            </a:r>
            <a:r>
              <a:rPr lang="en-US" sz="2400" dirty="0"/>
              <a:t>    </a:t>
            </a:r>
            <a:r>
              <a:rPr lang="en-US" sz="2400" dirty="0" err="1"/>
              <a:t>McCullogh</a:t>
            </a:r>
            <a:r>
              <a:rPr lang="en-US" sz="2400" dirty="0"/>
              <a:t> &amp; Pitts, 1942</a:t>
            </a:r>
          </a:p>
          <a:p>
            <a:pPr>
              <a:buFont typeface="Tahoma" charset="0"/>
              <a:buNone/>
            </a:pPr>
            <a:r>
              <a:rPr lang="en-US" sz="2400" dirty="0">
                <a:latin typeface="Symbol" charset="2"/>
                <a:sym typeface="Symbol" charset="2"/>
              </a:rPr>
              <a:t>								</a:t>
            </a:r>
            <a:r>
              <a:rPr lang="en-US" sz="2400" dirty="0" err="1">
                <a:latin typeface="Symbol" charset="2"/>
                <a:ea typeface="Symbol" charset="2"/>
                <a:cs typeface="Symbol" charset="2"/>
                <a:sym typeface="Symbol" charset="2"/>
              </a:rPr>
              <a:t>Σ</a:t>
            </a:r>
            <a:r>
              <a:rPr lang="en-US" sz="2400" baseline="-25000" dirty="0" err="1"/>
              <a:t>i</a:t>
            </a:r>
            <a:r>
              <a:rPr lang="en-US" sz="2400" baseline="-25000" dirty="0"/>
              <a:t>  </a:t>
            </a:r>
            <a:r>
              <a:rPr lang="en-US" sz="2400" dirty="0" err="1"/>
              <a:t>w</a:t>
            </a:r>
            <a:r>
              <a:rPr lang="en-US" sz="2400" baseline="-25000" dirty="0" err="1"/>
              <a:t>i</a:t>
            </a:r>
            <a:r>
              <a:rPr lang="en-US" sz="2400" dirty="0" err="1"/>
              <a:t>x</a:t>
            </a:r>
            <a:r>
              <a:rPr lang="en-US" sz="2400" baseline="-25000" dirty="0" err="1"/>
              <a:t>i</a:t>
            </a:r>
            <a:r>
              <a:rPr lang="en-US" sz="2400" baseline="-25000" dirty="0"/>
              <a:t> </a:t>
            </a:r>
            <a:r>
              <a:rPr lang="en-US" sz="2400" dirty="0"/>
              <a:t> </a:t>
            </a:r>
            <a:r>
              <a:rPr lang="en-US" sz="2400" dirty="0">
                <a:latin typeface="Symbol" charset="2"/>
                <a:ea typeface="Symbol" charset="2"/>
                <a:cs typeface="Symbol" charset="2"/>
                <a:sym typeface="Symbol" charset="2"/>
              </a:rPr>
              <a:t>≥</a:t>
            </a:r>
            <a:r>
              <a:rPr lang="en-US" sz="2400" dirty="0"/>
              <a:t>  </a:t>
            </a:r>
            <a:r>
              <a:rPr lang="en-US" sz="2400" dirty="0" err="1">
                <a:latin typeface="Symbol" charset="2"/>
                <a:ea typeface="Symbol" charset="2"/>
                <a:cs typeface="Symbol" charset="2"/>
                <a:sym typeface="Symbol" charset="2"/>
              </a:rPr>
              <a:t>θ</a:t>
            </a:r>
            <a:endParaRPr lang="en-US" sz="2400" dirty="0">
              <a:latin typeface="Symbol" charset="2"/>
              <a:sym typeface="Symbol" charset="2"/>
            </a:endParaRPr>
          </a:p>
          <a:p>
            <a:endParaRPr lang="en-US" sz="2400" dirty="0"/>
          </a:p>
          <a:p>
            <a:pPr>
              <a:buFont typeface="Tahoma" charset="0"/>
              <a:buNone/>
            </a:pPr>
            <a:r>
              <a:rPr lang="en-US" sz="2400" dirty="0"/>
              <a:t>			Perceptron learning rule (Rosenblatt, 1962)</a:t>
            </a:r>
          </a:p>
          <a:p>
            <a:pPr>
              <a:buFont typeface="Tahoma" charset="0"/>
              <a:buNone/>
            </a:pPr>
            <a:r>
              <a:rPr lang="en-US" sz="2400" dirty="0"/>
              <a:t>			</a:t>
            </a:r>
            <a:r>
              <a:rPr lang="en-US" sz="2400" dirty="0" err="1"/>
              <a:t>Backpropagation</a:t>
            </a:r>
            <a:endParaRPr lang="en-US" sz="2400" dirty="0"/>
          </a:p>
          <a:p>
            <a:pPr>
              <a:buFont typeface="Tahoma" charset="0"/>
              <a:buNone/>
            </a:pPr>
            <a:r>
              <a:rPr lang="en-US" sz="2400" dirty="0"/>
              <a:t>			Hopfield networks (1982)</a:t>
            </a:r>
          </a:p>
          <a:p>
            <a:pPr>
              <a:buFont typeface="Tahoma" charset="0"/>
              <a:buNone/>
            </a:pPr>
            <a:r>
              <a:rPr lang="en-US" sz="2400" dirty="0"/>
              <a:t>			</a:t>
            </a:r>
            <a:r>
              <a:rPr lang="en-US" sz="2400" dirty="0" err="1"/>
              <a:t>Kohonen</a:t>
            </a:r>
            <a:r>
              <a:rPr lang="en-US" sz="2400" dirty="0"/>
              <a:t> self-organizing maps</a:t>
            </a:r>
          </a:p>
          <a:p>
            <a:pPr>
              <a:buFont typeface="Tahoma" charset="0"/>
              <a:buNone/>
            </a:pPr>
            <a:r>
              <a:rPr lang="en-US" sz="2400" dirty="0"/>
              <a:t>			…</a:t>
            </a:r>
          </a:p>
        </p:txBody>
      </p:sp>
      <p:pic>
        <p:nvPicPr>
          <p:cNvPr id="18437" name="Picture 5"/>
          <p:cNvPicPr>
            <a:picLocks noChangeArrowheads="1"/>
          </p:cNvPicPr>
          <p:nvPr/>
        </p:nvPicPr>
        <p:blipFill>
          <a:blip r:embed="rId2"/>
          <a:srcRect/>
          <a:stretch>
            <a:fillRect/>
          </a:stretch>
        </p:blipFill>
        <p:spPr bwMode="auto">
          <a:xfrm>
            <a:off x="3536950" y="1905001"/>
            <a:ext cx="2935288" cy="1209675"/>
          </a:xfrm>
          <a:prstGeom prst="rect">
            <a:avLst/>
          </a:prstGeom>
          <a:noFill/>
          <a:ln w="9525" cap="flat">
            <a:noFill/>
            <a:miter lim="800000"/>
            <a:headEnd/>
            <a:tailEnd/>
          </a:ln>
        </p:spPr>
      </p:pic>
    </p:spTree>
    <p:extLst>
      <p:ext uri="{BB962C8B-B14F-4D97-AF65-F5344CB8AC3E}">
        <p14:creationId xmlns:p14="http://schemas.microsoft.com/office/powerpoint/2010/main" val="1722869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61</a:t>
            </a:fld>
            <a:endParaRPr lang="en-US"/>
          </a:p>
        </p:txBody>
      </p:sp>
      <p:sp>
        <p:nvSpPr>
          <p:cNvPr id="20483"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a:t>Excitatory and Inhibitory Synapses</a:t>
            </a:r>
          </a:p>
        </p:txBody>
      </p:sp>
      <p:sp>
        <p:nvSpPr>
          <p:cNvPr id="20484"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pPr>
              <a:spcBef>
                <a:spcPct val="0"/>
              </a:spcBef>
            </a:pPr>
            <a:r>
              <a:rPr lang="en-US" dirty="0"/>
              <a:t>We call a synapse </a:t>
            </a:r>
          </a:p>
          <a:p>
            <a:pPr>
              <a:spcBef>
                <a:spcPts val="1200"/>
              </a:spcBef>
              <a:buNone/>
            </a:pPr>
            <a:r>
              <a:rPr lang="en-US" dirty="0"/>
              <a:t>	</a:t>
            </a:r>
            <a:r>
              <a:rPr lang="en-US" dirty="0">
                <a:solidFill>
                  <a:srgbClr val="342EAA"/>
                </a:solidFill>
              </a:rPr>
              <a:t>excitatory</a:t>
            </a:r>
            <a:r>
              <a:rPr lang="en-US" dirty="0"/>
              <a:t>  if </a:t>
            </a:r>
            <a:r>
              <a:rPr lang="en-US" dirty="0" err="1"/>
              <a:t>w</a:t>
            </a:r>
            <a:r>
              <a:rPr lang="en-US" baseline="-25000" dirty="0" err="1"/>
              <a:t>i</a:t>
            </a:r>
            <a:r>
              <a:rPr lang="en-US" dirty="0"/>
              <a:t> &gt; 0, and </a:t>
            </a:r>
          </a:p>
          <a:p>
            <a:pPr>
              <a:spcBef>
                <a:spcPts val="1200"/>
              </a:spcBef>
              <a:buNone/>
            </a:pPr>
            <a:r>
              <a:rPr lang="en-US" dirty="0"/>
              <a:t>	</a:t>
            </a:r>
            <a:r>
              <a:rPr lang="en-US" dirty="0">
                <a:solidFill>
                  <a:srgbClr val="342EAA"/>
                </a:solidFill>
              </a:rPr>
              <a:t>inhibitory</a:t>
            </a:r>
            <a:r>
              <a:rPr lang="en-US" dirty="0"/>
              <a:t>  if </a:t>
            </a:r>
            <a:r>
              <a:rPr lang="en-US" dirty="0" err="1"/>
              <a:t>w</a:t>
            </a:r>
            <a:r>
              <a:rPr lang="en-US" baseline="-25000" dirty="0" err="1"/>
              <a:t>i</a:t>
            </a:r>
            <a:r>
              <a:rPr lang="en-US" dirty="0"/>
              <a:t> &lt; 0.   </a:t>
            </a:r>
          </a:p>
          <a:p>
            <a:pPr>
              <a:spcBef>
                <a:spcPts val="1200"/>
              </a:spcBef>
            </a:pPr>
            <a:r>
              <a:rPr lang="en-US" dirty="0"/>
              <a:t>We also associate a </a:t>
            </a:r>
            <a:r>
              <a:rPr lang="en-US" dirty="0">
                <a:solidFill>
                  <a:srgbClr val="342EAA"/>
                </a:solidFill>
              </a:rPr>
              <a:t>threshold</a:t>
            </a:r>
            <a:r>
              <a:rPr lang="en-US" dirty="0"/>
              <a:t>   </a:t>
            </a:r>
            <a:r>
              <a:rPr lang="en-US" sz="2700" dirty="0" err="1">
                <a:latin typeface="Symbol" charset="2"/>
                <a:ea typeface="Symbol" charset="2"/>
                <a:cs typeface="Symbol" charset="2"/>
                <a:sym typeface="Symbol" charset="2"/>
              </a:rPr>
              <a:t>θ</a:t>
            </a:r>
            <a:r>
              <a:rPr lang="en-US" dirty="0"/>
              <a:t> with each neuron</a:t>
            </a:r>
          </a:p>
          <a:p>
            <a:pPr>
              <a:buFont typeface="Tahoma" charset="0"/>
              <a:buNone/>
            </a:pPr>
            <a:r>
              <a:rPr lang="en-US" dirty="0"/>
              <a:t> </a:t>
            </a:r>
          </a:p>
          <a:p>
            <a:pPr>
              <a:spcBef>
                <a:spcPts val="1200"/>
              </a:spcBef>
            </a:pPr>
            <a:r>
              <a:rPr lang="en-US" dirty="0"/>
              <a:t>A neuron fires (i.e., has value 1 on its output line) at time t+1 if the weighted sum of inputs at t reaches or passes </a:t>
            </a:r>
            <a:r>
              <a:rPr lang="en-US" dirty="0" err="1">
                <a:latin typeface="Symbol" charset="2"/>
                <a:ea typeface="Symbol" charset="2"/>
                <a:cs typeface="Symbol" charset="2"/>
                <a:sym typeface="Symbol" charset="2"/>
              </a:rPr>
              <a:t>θ</a:t>
            </a:r>
            <a:r>
              <a:rPr lang="en-US" dirty="0"/>
              <a:t>:</a:t>
            </a:r>
          </a:p>
          <a:p>
            <a:pPr>
              <a:spcBef>
                <a:spcPts val="1200"/>
              </a:spcBef>
            </a:pPr>
            <a:endParaRPr lang="en-US" dirty="0"/>
          </a:p>
          <a:p>
            <a:pPr algn="ctr">
              <a:buFont typeface="Tahoma" charset="0"/>
              <a:buNone/>
            </a:pPr>
            <a:r>
              <a:rPr lang="en-US" dirty="0">
                <a:solidFill>
                  <a:srgbClr val="0066FF"/>
                </a:solidFill>
                <a:latin typeface="Tahoma Bold" charset="0"/>
                <a:ea typeface="Tahoma Bold" charset="0"/>
                <a:cs typeface="Tahoma Bold" charset="0"/>
                <a:sym typeface="Tahoma Bold" charset="0"/>
              </a:rPr>
              <a:t>y(t+1) = 1   if and only if   </a:t>
            </a:r>
            <a:r>
              <a:rPr lang="en-US" sz="2700" dirty="0" err="1">
                <a:solidFill>
                  <a:srgbClr val="0066FF"/>
                </a:solidFill>
                <a:latin typeface="Symbol" charset="2"/>
                <a:ea typeface="Symbol" charset="2"/>
                <a:cs typeface="Symbol" charset="2"/>
                <a:sym typeface="Symbol" charset="2"/>
              </a:rPr>
              <a:t>Σ</a:t>
            </a:r>
            <a:r>
              <a:rPr lang="en-US" dirty="0">
                <a:solidFill>
                  <a:srgbClr val="0066FF"/>
                </a:solidFill>
                <a:latin typeface="Tahoma Bold" charset="0"/>
                <a:ea typeface="Tahoma Bold" charset="0"/>
                <a:cs typeface="Tahoma Bold" charset="0"/>
                <a:sym typeface="Tahoma Bold" charset="0"/>
              </a:rPr>
              <a:t> </a:t>
            </a:r>
            <a:r>
              <a:rPr lang="en-US" dirty="0" err="1">
                <a:solidFill>
                  <a:srgbClr val="0066FF"/>
                </a:solidFill>
                <a:latin typeface="Tahoma Bold" charset="0"/>
                <a:ea typeface="Tahoma Bold" charset="0"/>
                <a:cs typeface="Tahoma Bold" charset="0"/>
                <a:sym typeface="Tahoma Bold" charset="0"/>
              </a:rPr>
              <a:t>w</a:t>
            </a:r>
            <a:r>
              <a:rPr lang="en-US" baseline="-25000" dirty="0" err="1">
                <a:solidFill>
                  <a:srgbClr val="0066FF"/>
                </a:solidFill>
                <a:latin typeface="Tahoma Bold" charset="0"/>
                <a:ea typeface="Tahoma Bold" charset="0"/>
                <a:cs typeface="Tahoma Bold" charset="0"/>
                <a:sym typeface="Tahoma Bold" charset="0"/>
              </a:rPr>
              <a:t>i</a:t>
            </a:r>
            <a:r>
              <a:rPr lang="en-US" dirty="0" err="1">
                <a:solidFill>
                  <a:srgbClr val="0066FF"/>
                </a:solidFill>
                <a:latin typeface="Tahoma Bold" charset="0"/>
                <a:ea typeface="Tahoma Bold" charset="0"/>
                <a:cs typeface="Tahoma Bold" charset="0"/>
                <a:sym typeface="Tahoma Bold" charset="0"/>
              </a:rPr>
              <a:t>x</a:t>
            </a:r>
            <a:r>
              <a:rPr lang="en-US" baseline="-25000" dirty="0" err="1">
                <a:solidFill>
                  <a:srgbClr val="0066FF"/>
                </a:solidFill>
                <a:latin typeface="Tahoma Bold" charset="0"/>
                <a:ea typeface="Tahoma Bold" charset="0"/>
                <a:cs typeface="Tahoma Bold" charset="0"/>
                <a:sym typeface="Tahoma Bold" charset="0"/>
              </a:rPr>
              <a:t>i</a:t>
            </a:r>
            <a:r>
              <a:rPr lang="en-US" dirty="0">
                <a:solidFill>
                  <a:srgbClr val="0066FF"/>
                </a:solidFill>
                <a:latin typeface="Tahoma Bold" charset="0"/>
                <a:ea typeface="Tahoma Bold" charset="0"/>
                <a:cs typeface="Tahoma Bold" charset="0"/>
                <a:sym typeface="Tahoma Bold" charset="0"/>
              </a:rPr>
              <a:t>(t) </a:t>
            </a:r>
            <a:r>
              <a:rPr lang="en-US" dirty="0">
                <a:solidFill>
                  <a:srgbClr val="0066FF"/>
                </a:solidFill>
                <a:latin typeface="Symbol" charset="2"/>
                <a:ea typeface="Symbol" charset="2"/>
                <a:cs typeface="Symbol" charset="2"/>
                <a:sym typeface="Symbol" charset="2"/>
              </a:rPr>
              <a:t>≥</a:t>
            </a:r>
            <a:r>
              <a:rPr lang="en-US" dirty="0">
                <a:solidFill>
                  <a:srgbClr val="0066FF"/>
                </a:solidFill>
                <a:latin typeface="Tahoma Bold" charset="0"/>
                <a:ea typeface="Tahoma Bold" charset="0"/>
                <a:cs typeface="Tahoma Bold" charset="0"/>
                <a:sym typeface="Tahoma Bold" charset="0"/>
              </a:rPr>
              <a:t> </a:t>
            </a:r>
            <a:r>
              <a:rPr lang="en-US" sz="2700" dirty="0" err="1">
                <a:solidFill>
                  <a:srgbClr val="0066FF"/>
                </a:solidFill>
                <a:latin typeface="Symbol" charset="2"/>
                <a:ea typeface="Symbol" charset="2"/>
                <a:cs typeface="Symbol" charset="2"/>
                <a:sym typeface="Symbol" charset="2"/>
              </a:rPr>
              <a:t>θ</a:t>
            </a:r>
            <a:endParaRPr lang="en-US" sz="2700" dirty="0">
              <a:solidFill>
                <a:srgbClr val="0066FF"/>
              </a:solidFill>
              <a:latin typeface="Symbol" charset="2"/>
              <a:sym typeface="Symbol" charset="2"/>
            </a:endParaRPr>
          </a:p>
        </p:txBody>
      </p:sp>
    </p:spTree>
    <p:extLst>
      <p:ext uri="{BB962C8B-B14F-4D97-AF65-F5344CB8AC3E}">
        <p14:creationId xmlns:p14="http://schemas.microsoft.com/office/powerpoint/2010/main" val="409619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62</a:t>
            </a:fld>
            <a:endParaRPr lang="en-US"/>
          </a:p>
        </p:txBody>
      </p:sp>
      <p:sp>
        <p:nvSpPr>
          <p:cNvPr id="27651"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sz="2800" dirty="0"/>
              <a:t>Increasing the Realism of Neuron Models</a:t>
            </a:r>
          </a:p>
        </p:txBody>
      </p:sp>
      <p:sp>
        <p:nvSpPr>
          <p:cNvPr id="27652"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pPr>
              <a:spcBef>
                <a:spcPct val="0"/>
              </a:spcBef>
            </a:pPr>
            <a:r>
              <a:rPr lang="en-US"/>
              <a:t>The McCulloch-Pitts neuron of 1943 is important</a:t>
            </a:r>
          </a:p>
          <a:p>
            <a:pPr>
              <a:spcBef>
                <a:spcPts val="1200"/>
              </a:spcBef>
              <a:buNone/>
            </a:pPr>
            <a:r>
              <a:rPr lang="en-US"/>
              <a:t>as a basis for </a:t>
            </a:r>
          </a:p>
          <a:p>
            <a:pPr>
              <a:spcBef>
                <a:spcPts val="1200"/>
              </a:spcBef>
            </a:pPr>
            <a:r>
              <a:rPr lang="en-US"/>
              <a:t>	logical analysis of the neurally computable, and</a:t>
            </a:r>
          </a:p>
          <a:p>
            <a:pPr>
              <a:spcBef>
                <a:spcPts val="1200"/>
              </a:spcBef>
            </a:pPr>
            <a:r>
              <a:rPr lang="en-US"/>
              <a:t>	current design of some neural devices (especially when 	augmented by </a:t>
            </a:r>
            <a:r>
              <a:rPr lang="en-US">
                <a:latin typeface="Tahoma Bold" charset="0"/>
                <a:ea typeface="Tahoma Bold" charset="0"/>
                <a:cs typeface="Tahoma Bold" charset="0"/>
                <a:sym typeface="Tahoma Bold" charset="0"/>
              </a:rPr>
              <a:t>learning rules</a:t>
            </a:r>
            <a:r>
              <a:rPr lang="en-US"/>
              <a:t> to adjust synaptic weights).   </a:t>
            </a:r>
          </a:p>
          <a:p>
            <a:pPr>
              <a:spcBef>
                <a:spcPts val="1200"/>
              </a:spcBef>
            </a:pPr>
            <a:endParaRPr lang="en-US"/>
          </a:p>
          <a:p>
            <a:pPr>
              <a:spcBef>
                <a:spcPts val="1200"/>
              </a:spcBef>
            </a:pPr>
            <a:r>
              <a:rPr lang="en-US"/>
              <a:t>However, it is no longer considered a useful model for making contact with neurophysiological data concerning real neurons.</a:t>
            </a:r>
          </a:p>
        </p:txBody>
      </p:sp>
    </p:spTree>
    <p:extLst>
      <p:ext uri="{BB962C8B-B14F-4D97-AF65-F5344CB8AC3E}">
        <p14:creationId xmlns:p14="http://schemas.microsoft.com/office/powerpoint/2010/main" val="561804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63</a:t>
            </a:fld>
            <a:endParaRPr lang="en-US"/>
          </a:p>
        </p:txBody>
      </p:sp>
      <p:sp>
        <p:nvSpPr>
          <p:cNvPr id="27649" name="Rectangle 1"/>
          <p:cNvSpPr>
            <a:spLocks/>
          </p:cNvSpPr>
          <p:nvPr/>
        </p:nvSpPr>
        <p:spPr bwMode="auto">
          <a:xfrm>
            <a:off x="4648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Session 20</a:t>
            </a:r>
          </a:p>
        </p:txBody>
      </p:sp>
      <p:sp>
        <p:nvSpPr>
          <p:cNvPr id="27651"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sz="2800" dirty="0"/>
              <a:t>Deep Neural Networks</a:t>
            </a:r>
          </a:p>
        </p:txBody>
      </p:sp>
      <p:sp>
        <p:nvSpPr>
          <p:cNvPr id="27652"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pPr marL="0" indent="0">
              <a:spcBef>
                <a:spcPct val="0"/>
              </a:spcBef>
              <a:buNone/>
            </a:pPr>
            <a:r>
              <a:rPr lang="en-US" dirty="0"/>
              <a:t>ImageNet visual recognition challenge: </a:t>
            </a:r>
          </a:p>
          <a:p>
            <a:pPr marL="0" indent="0">
              <a:spcBef>
                <a:spcPct val="0"/>
              </a:spcBef>
              <a:buNone/>
            </a:pPr>
            <a:r>
              <a:rPr lang="en-US" dirty="0"/>
              <a:t>recognize objects, animals, people, </a:t>
            </a:r>
            <a:r>
              <a:rPr lang="en-US" dirty="0" err="1"/>
              <a:t>etc</a:t>
            </a:r>
            <a:r>
              <a:rPr lang="en-US" dirty="0"/>
              <a:t> </a:t>
            </a:r>
          </a:p>
          <a:p>
            <a:pPr marL="0" indent="0">
              <a:spcBef>
                <a:spcPct val="0"/>
              </a:spcBef>
              <a:buNone/>
            </a:pPr>
            <a:r>
              <a:rPr lang="en-US" dirty="0"/>
              <a:t>(200 categories) in photographs.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267" y="2728880"/>
            <a:ext cx="5733233" cy="322871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9830" y="1205502"/>
            <a:ext cx="3872170" cy="2805770"/>
          </a:xfrm>
          <a:prstGeom prst="rect">
            <a:avLst/>
          </a:prstGeom>
        </p:spPr>
      </p:pic>
    </p:spTree>
    <p:extLst>
      <p:ext uri="{BB962C8B-B14F-4D97-AF65-F5344CB8AC3E}">
        <p14:creationId xmlns:p14="http://schemas.microsoft.com/office/powerpoint/2010/main" val="2481490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64</a:t>
            </a:fld>
            <a:endParaRPr lang="en-US"/>
          </a:p>
        </p:txBody>
      </p:sp>
      <p:sp>
        <p:nvSpPr>
          <p:cNvPr id="27649" name="Rectangle 1"/>
          <p:cNvSpPr>
            <a:spLocks/>
          </p:cNvSpPr>
          <p:nvPr/>
        </p:nvSpPr>
        <p:spPr bwMode="auto">
          <a:xfrm>
            <a:off x="4648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Session 20</a:t>
            </a:r>
          </a:p>
        </p:txBody>
      </p:sp>
      <p:sp>
        <p:nvSpPr>
          <p:cNvPr id="27651"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sz="2800" dirty="0"/>
              <a:t>Deep Neural Networks</a:t>
            </a:r>
          </a:p>
        </p:txBody>
      </p:sp>
      <p:sp>
        <p:nvSpPr>
          <p:cNvPr id="27652"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pPr>
              <a:spcBef>
                <a:spcPct val="0"/>
              </a:spcBef>
            </a:pPr>
            <a:r>
              <a:rPr lang="en-US" dirty="0"/>
              <a:t>Top performers for the 2014 challenge (including winner) are deep neural networks!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632" y="2158209"/>
            <a:ext cx="8365435" cy="3967957"/>
          </a:xfrm>
          <a:prstGeom prst="rect">
            <a:avLst/>
          </a:prstGeom>
        </p:spPr>
      </p:pic>
    </p:spTree>
    <p:extLst>
      <p:ext uri="{BB962C8B-B14F-4D97-AF65-F5344CB8AC3E}">
        <p14:creationId xmlns:p14="http://schemas.microsoft.com/office/powerpoint/2010/main" val="3539556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smtClean="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4A2C4E19-FF42-1D47-9D98-3C4F0C12BCE3}" type="slidenum">
              <a:rPr lang="en-US" smtClean="0"/>
              <a:pPr/>
              <a:t>65</a:t>
            </a:fld>
            <a:endParaRPr lang="en-US"/>
          </a:p>
        </p:txBody>
      </p:sp>
      <p:sp>
        <p:nvSpPr>
          <p:cNvPr id="27651" name="Rectangle 3"/>
          <p:cNvSpPr>
            <a:spLocks noGrp="1" noChangeArrowheads="1"/>
          </p:cNvSpPr>
          <p:nvPr>
            <p:ph type="title"/>
          </p:nvPr>
        </p:nvSpPr>
        <p:spPr>
          <a:ln/>
        </p:spPr>
        <p:txBody>
          <a:bodyPr vert="horz" wrap="square" lIns="91440" tIns="45720" rIns="132080" bIns="45720" numCol="1" anchor="ctr" anchorCtr="0" compatLnSpc="1">
            <a:prstTxWarp prst="textNoShape">
              <a:avLst/>
            </a:prstTxWarp>
            <a:noAutofit/>
          </a:bodyPr>
          <a:lstStyle/>
          <a:p>
            <a:r>
              <a:rPr lang="en-US" sz="2800" dirty="0"/>
              <a:t>Deep Neural Networks</a:t>
            </a:r>
          </a:p>
        </p:txBody>
      </p:sp>
      <p:sp>
        <p:nvSpPr>
          <p:cNvPr id="27652" name="Rectangle 4"/>
          <p:cNvSpPr>
            <a:spLocks noGrp="1" noChangeArrowheads="1"/>
          </p:cNvSpPr>
          <p:nvPr>
            <p:ph type="body" idx="1"/>
          </p:nvPr>
        </p:nvSpPr>
        <p:spPr>
          <a:ln/>
        </p:spPr>
        <p:txBody>
          <a:bodyPr vert="horz" wrap="square" lIns="91440" tIns="45720" rIns="132080" bIns="45720" numCol="1" anchor="t" anchorCtr="0" compatLnSpc="1">
            <a:prstTxWarp prst="textNoShape">
              <a:avLst/>
            </a:prstTxWarp>
          </a:bodyPr>
          <a:lstStyle/>
          <a:p>
            <a:pPr>
              <a:spcBef>
                <a:spcPct val="0"/>
              </a:spcBef>
            </a:pPr>
            <a:r>
              <a:rPr lang="en-US" dirty="0"/>
              <a:t>Very deep layered network (27 layers) with hundreds of millions of parameters.</a:t>
            </a:r>
          </a:p>
          <a:p>
            <a:pPr>
              <a:spcBef>
                <a:spcPct val="0"/>
              </a:spcBef>
            </a:pPr>
            <a:r>
              <a:rPr lang="en-US" dirty="0"/>
              <a:t>Trained on very large datasets at Google.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1" y="2895600"/>
            <a:ext cx="8915401" cy="2743200"/>
          </a:xfrm>
          <a:prstGeom prst="rect">
            <a:avLst/>
          </a:prstGeom>
        </p:spPr>
      </p:pic>
    </p:spTree>
    <p:extLst>
      <p:ext uri="{BB962C8B-B14F-4D97-AF65-F5344CB8AC3E}">
        <p14:creationId xmlns:p14="http://schemas.microsoft.com/office/powerpoint/2010/main" val="3826662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1"/>
          <p:cNvSpPr txBox="1">
            <a:spLocks noGrp="1"/>
          </p:cNvSpPr>
          <p:nvPr>
            <p:ph type="body" idx="1"/>
          </p:nvPr>
        </p:nvSpPr>
        <p:spPr>
          <a:xfrm>
            <a:off x="1981200" y="1189703"/>
            <a:ext cx="8080500" cy="5536200"/>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p>
            <a:pPr marL="0" indent="0">
              <a:spcBef>
                <a:spcPts val="1080"/>
              </a:spcBef>
              <a:spcAft>
                <a:spcPts val="0"/>
              </a:spcAft>
              <a:buNone/>
            </a:pPr>
            <a:r>
              <a:rPr lang="en-US"/>
              <a:t>Multilayer neural networks are one form</a:t>
            </a:r>
            <a:endParaRPr/>
          </a:p>
          <a:p>
            <a:pPr marL="800100" lvl="1" indent="-342900">
              <a:spcBef>
                <a:spcPts val="1080"/>
              </a:spcBef>
              <a:spcAft>
                <a:spcPts val="0"/>
              </a:spcAft>
              <a:buClr>
                <a:schemeClr val="dk2"/>
              </a:buClr>
              <a:buSzPts val="2000"/>
              <a:buFont typeface="Arial"/>
              <a:buChar char="•"/>
            </a:pPr>
            <a:r>
              <a:rPr lang="en-US"/>
              <a:t>Train each layer as if it were a standalone neural network</a:t>
            </a:r>
            <a:endParaRPr/>
          </a:p>
          <a:p>
            <a:pPr marL="800100" lvl="1" indent="-342900">
              <a:spcBef>
                <a:spcPts val="1080"/>
              </a:spcBef>
              <a:spcAft>
                <a:spcPts val="0"/>
              </a:spcAft>
              <a:buClr>
                <a:schemeClr val="dk2"/>
              </a:buClr>
              <a:buSzPts val="2000"/>
              <a:buFont typeface="Arial"/>
              <a:buChar char="•"/>
            </a:pPr>
            <a:r>
              <a:rPr lang="en-US"/>
              <a:t>A hierarchy of loosely connected learning systems</a:t>
            </a:r>
            <a:endParaRPr/>
          </a:p>
          <a:p>
            <a:pPr marL="0" indent="0">
              <a:spcBef>
                <a:spcPts val="1080"/>
              </a:spcBef>
              <a:spcAft>
                <a:spcPts val="0"/>
              </a:spcAft>
              <a:buNone/>
            </a:pPr>
            <a:r>
              <a:rPr lang="en-US"/>
              <a:t>Basic principles are the same as what you’ve learned</a:t>
            </a:r>
            <a:endParaRPr/>
          </a:p>
          <a:p>
            <a:pPr marL="800100" lvl="1" indent="-342900">
              <a:spcBef>
                <a:spcPts val="1080"/>
              </a:spcBef>
              <a:spcAft>
                <a:spcPts val="0"/>
              </a:spcAft>
              <a:buClr>
                <a:schemeClr val="dk2"/>
              </a:buClr>
              <a:buSzPts val="2000"/>
              <a:buFont typeface="Arial"/>
              <a:buChar char="•"/>
            </a:pPr>
            <a:r>
              <a:rPr lang="en-US"/>
              <a:t>But with newer methods for dealing with larger data sets</a:t>
            </a:r>
            <a:endParaRPr/>
          </a:p>
          <a:p>
            <a:pPr marL="800100" lvl="1" indent="-342900">
              <a:spcBef>
                <a:spcPts val="1080"/>
              </a:spcBef>
              <a:spcAft>
                <a:spcPts val="0"/>
              </a:spcAft>
              <a:buClr>
                <a:schemeClr val="dk2"/>
              </a:buClr>
              <a:buSzPts val="2000"/>
              <a:buFont typeface="Arial"/>
              <a:buChar char="•"/>
            </a:pPr>
            <a:r>
              <a:rPr lang="en-US"/>
              <a:t>Finding representations and structures similar to the brain’s</a:t>
            </a:r>
            <a:endParaRPr/>
          </a:p>
          <a:p>
            <a:pPr marL="1485900" lvl="2" indent="-342900">
              <a:spcBef>
                <a:spcPts val="1080"/>
              </a:spcBef>
              <a:spcAft>
                <a:spcPts val="0"/>
              </a:spcAft>
              <a:buClr>
                <a:schemeClr val="dk2"/>
              </a:buClr>
              <a:buSzPts val="1800"/>
              <a:buFont typeface="Arial"/>
              <a:buChar char="•"/>
            </a:pPr>
            <a:r>
              <a:rPr lang="en-US"/>
              <a:t>e.g., for facial recognition</a:t>
            </a:r>
            <a:endParaRPr/>
          </a:p>
          <a:p>
            <a:pPr marL="800100" lvl="1" indent="-342900">
              <a:spcBef>
                <a:spcPts val="1080"/>
              </a:spcBef>
              <a:spcAft>
                <a:spcPts val="0"/>
              </a:spcAft>
              <a:buClr>
                <a:schemeClr val="dk2"/>
              </a:buClr>
              <a:buSzPts val="2000"/>
              <a:buFont typeface="Arial"/>
              <a:buChar char="•"/>
            </a:pPr>
            <a:r>
              <a:rPr lang="en-US"/>
              <a:t>And exploiting steady increases in computing power</a:t>
            </a:r>
            <a:endParaRPr/>
          </a:p>
        </p:txBody>
      </p:sp>
      <p:sp>
        <p:nvSpPr>
          <p:cNvPr id="527" name="Google Shape;527;p61"/>
          <p:cNvSpPr txBox="1">
            <a:spLocks noGrp="1"/>
          </p:cNvSpPr>
          <p:nvPr>
            <p:ph type="title"/>
          </p:nvPr>
        </p:nvSpPr>
        <p:spPr>
          <a:xfrm>
            <a:off x="1981200" y="152718"/>
            <a:ext cx="8080500" cy="781200"/>
          </a:xfrm>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lgn="l">
              <a:spcBef>
                <a:spcPts val="0"/>
              </a:spcBef>
              <a:spcAft>
                <a:spcPts val="0"/>
              </a:spcAft>
              <a:buClr>
                <a:schemeClr val="dk1"/>
              </a:buClr>
            </a:pPr>
            <a:r>
              <a:rPr lang="en-US" sz="3000"/>
              <a:t>Deep Learning</a:t>
            </a:r>
            <a:endParaRPr sz="3000">
              <a:solidFill>
                <a:schemeClr val="dk1"/>
              </a:solidFill>
              <a:latin typeface="Arial Black"/>
              <a:ea typeface="Arial Black"/>
              <a:cs typeface="Arial Black"/>
              <a:sym typeface="Arial Black"/>
            </a:endParaRPr>
          </a:p>
        </p:txBody>
      </p:sp>
      <p:sp>
        <p:nvSpPr>
          <p:cNvPr id="528" name="Google Shape;528;p61"/>
          <p:cNvSpPr txBox="1">
            <a:spLocks noGrp="1"/>
          </p:cNvSpPr>
          <p:nvPr>
            <p:ph type="sldNum" idx="4294967295"/>
          </p:nvPr>
        </p:nvSpPr>
        <p:spPr bwMode="auto">
          <a:xfrm>
            <a:off x="7500938" y="6400800"/>
            <a:ext cx="312737" cy="304800"/>
          </a:xfrm>
          <a:prstGeom prst="rect">
            <a:avLst/>
          </a:prstGeom>
          <a:noFill/>
          <a:ln w="12700">
            <a:noFill/>
            <a:miter lim="800000"/>
            <a:headEnd/>
            <a:tailEnd/>
          </a:ln>
          <a:effectLst/>
        </p:spPr>
        <p:txBody>
          <a:bodyPr spcFirstLastPara="1" vert="horz" wrap="none" lIns="91440" tIns="45720" rIns="91440" bIns="45720" numCol="1" anchor="b" anchorCtr="0" compatLnSpc="1">
            <a:prstTxWarp prst="textNoShape">
              <a:avLst/>
            </a:prstTxWarp>
            <a:noAutofit/>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pPr>
              <a:spcBef>
                <a:spcPts val="0"/>
              </a:spcBef>
              <a:spcAft>
                <a:spcPts val="0"/>
              </a:spcAft>
            </a:pPr>
            <a:fld id="{54286877-D21F-3F43-AD03-D93EB701451B}" type="slidenum">
              <a:rPr lang="en-US" smtClean="0"/>
              <a:pPr>
                <a:spcBef>
                  <a:spcPts val="0"/>
                </a:spcBef>
                <a:spcAft>
                  <a:spcPts val="0"/>
                </a:spcAft>
              </a:pPr>
              <a:t>66</a:t>
            </a:fld>
            <a:endParaRPr sz="2400" b="1">
              <a:solidFill>
                <a:schemeClr val="dk2"/>
              </a:solidFill>
              <a:latin typeface="Arial"/>
              <a:ea typeface="Arial"/>
              <a:cs typeface="Arial"/>
              <a:sym typeface="Arial"/>
            </a:endParaRPr>
          </a:p>
        </p:txBody>
      </p:sp>
    </p:spTree>
    <p:extLst>
      <p:ext uri="{BB962C8B-B14F-4D97-AF65-F5344CB8AC3E}">
        <p14:creationId xmlns:p14="http://schemas.microsoft.com/office/powerpoint/2010/main" val="10760352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2"/>
          <p:cNvSpPr txBox="1">
            <a:spLocks noGrp="1"/>
          </p:cNvSpPr>
          <p:nvPr>
            <p:ph type="title"/>
          </p:nvPr>
        </p:nvSpPr>
        <p:spPr>
          <a:xfrm>
            <a:off x="1981200" y="152718"/>
            <a:ext cx="8080500" cy="781200"/>
          </a:xfrm>
          <a:prstGeom prst="rect">
            <a:avLst/>
          </a:prstGeom>
        </p:spPr>
        <p:txBody>
          <a:bodyPr spcFirstLastPara="1" vert="horz" wrap="square" lIns="91425" tIns="91425" rIns="91425" bIns="91425" numCol="1" anchor="b" anchorCtr="0" compatLnSpc="1">
            <a:prstTxWarp prst="textNoShape">
              <a:avLst/>
            </a:prstTxWarp>
            <a:noAutofit/>
          </a:bodyPr>
          <a:lstStyle/>
          <a:p>
            <a:pPr algn="l">
              <a:spcBef>
                <a:spcPts val="0"/>
              </a:spcBef>
              <a:spcAft>
                <a:spcPts val="0"/>
              </a:spcAft>
            </a:pPr>
            <a:r>
              <a:rPr lang="en-US"/>
              <a:t>Scene Understanding</a:t>
            </a:r>
            <a:endParaRPr/>
          </a:p>
        </p:txBody>
      </p:sp>
      <p:sp>
        <p:nvSpPr>
          <p:cNvPr id="535" name="Google Shape;535;p62"/>
          <p:cNvSpPr txBox="1">
            <a:spLocks noGrp="1"/>
          </p:cNvSpPr>
          <p:nvPr>
            <p:ph type="body" idx="1"/>
          </p:nvPr>
        </p:nvSpPr>
        <p:spPr>
          <a:xfrm>
            <a:off x="1981200" y="1189704"/>
            <a:ext cx="8080500" cy="4936500"/>
          </a:xfrm>
          <a:prstGeom prst="rect">
            <a:avLst/>
          </a:prstGeom>
        </p:spPr>
        <p:txBody>
          <a:bodyPr spcFirstLastPara="1" vert="horz" wrap="square" lIns="91425" tIns="91425" rIns="91425" bIns="91425" numCol="1" anchor="t" anchorCtr="0" compatLnSpc="1">
            <a:prstTxWarp prst="textNoShape">
              <a:avLst/>
            </a:prstTxWarp>
            <a:noAutofit/>
          </a:bodyPr>
          <a:lstStyle/>
          <a:p>
            <a:pPr marL="0" indent="0">
              <a:spcBef>
                <a:spcPts val="480"/>
              </a:spcBef>
              <a:spcAft>
                <a:spcPts val="600"/>
              </a:spcAft>
              <a:buNone/>
            </a:pPr>
            <a:endParaRPr/>
          </a:p>
        </p:txBody>
      </p:sp>
      <p:pic>
        <p:nvPicPr>
          <p:cNvPr id="536" name="Google Shape;536;p62" descr="maxresdefault.jpg"/>
          <p:cNvPicPr preferRelativeResize="0"/>
          <p:nvPr/>
        </p:nvPicPr>
        <p:blipFill>
          <a:blip r:embed="rId3">
            <a:alphaModFix/>
          </a:blip>
          <a:stretch>
            <a:fillRect/>
          </a:stretch>
        </p:blipFill>
        <p:spPr>
          <a:xfrm>
            <a:off x="1524000" y="857250"/>
            <a:ext cx="9144000" cy="5143500"/>
          </a:xfrm>
          <a:prstGeom prst="rect">
            <a:avLst/>
          </a:prstGeom>
          <a:noFill/>
          <a:ln>
            <a:noFill/>
          </a:ln>
        </p:spPr>
      </p:pic>
    </p:spTree>
    <p:extLst>
      <p:ext uri="{BB962C8B-B14F-4D97-AF65-F5344CB8AC3E}">
        <p14:creationId xmlns:p14="http://schemas.microsoft.com/office/powerpoint/2010/main" val="3314165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3"/>
          <p:cNvSpPr txBox="1">
            <a:spLocks noGrp="1"/>
          </p:cNvSpPr>
          <p:nvPr>
            <p:ph type="body" idx="1"/>
          </p:nvPr>
        </p:nvSpPr>
        <p:spPr>
          <a:xfrm>
            <a:off x="1981200" y="1189703"/>
            <a:ext cx="8080500" cy="5536200"/>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p>
            <a:pPr marL="0" indent="0">
              <a:spcBef>
                <a:spcPts val="1080"/>
              </a:spcBef>
              <a:spcAft>
                <a:spcPts val="0"/>
              </a:spcAft>
              <a:buNone/>
            </a:pPr>
            <a:r>
              <a:rPr lang="en-US"/>
              <a:t>Train each layer as if it were standalone</a:t>
            </a:r>
            <a:endParaRPr/>
          </a:p>
          <a:p>
            <a:pPr marL="800100" lvl="1" indent="-342900">
              <a:spcBef>
                <a:spcPts val="1080"/>
              </a:spcBef>
              <a:spcAft>
                <a:spcPts val="0"/>
              </a:spcAft>
              <a:buClr>
                <a:schemeClr val="dk2"/>
              </a:buClr>
              <a:buSzPts val="2000"/>
              <a:buFont typeface="Arial"/>
              <a:buChar char="•"/>
            </a:pPr>
            <a:r>
              <a:rPr lang="en-US"/>
              <a:t>Train a neural network to identify the road</a:t>
            </a:r>
            <a:endParaRPr/>
          </a:p>
          <a:p>
            <a:pPr marL="800100" lvl="1" indent="-342900">
              <a:spcBef>
                <a:spcPts val="1080"/>
              </a:spcBef>
              <a:spcAft>
                <a:spcPts val="0"/>
              </a:spcAft>
              <a:buClr>
                <a:schemeClr val="dk2"/>
              </a:buClr>
              <a:buSzPts val="2000"/>
              <a:buFont typeface="Arial"/>
              <a:buChar char="•"/>
            </a:pPr>
            <a:r>
              <a:rPr lang="en-US"/>
              <a:t>Train a neural network to identify a car</a:t>
            </a:r>
            <a:endParaRPr/>
          </a:p>
          <a:p>
            <a:pPr marL="800100" lvl="1" indent="-342900">
              <a:spcBef>
                <a:spcPts val="1080"/>
              </a:spcBef>
              <a:spcAft>
                <a:spcPts val="0"/>
              </a:spcAft>
              <a:buClr>
                <a:schemeClr val="dk2"/>
              </a:buClr>
              <a:buSzPts val="2000"/>
              <a:buFont typeface="Arial"/>
              <a:buChar char="•"/>
            </a:pPr>
            <a:r>
              <a:rPr lang="en-US"/>
              <a:t>Train a neural network to identify a truck</a:t>
            </a:r>
            <a:endParaRPr/>
          </a:p>
          <a:p>
            <a:pPr marL="800100" lvl="1" indent="-342900">
              <a:spcBef>
                <a:spcPts val="1080"/>
              </a:spcBef>
              <a:spcAft>
                <a:spcPts val="0"/>
              </a:spcAft>
              <a:buClr>
                <a:schemeClr val="dk2"/>
              </a:buClr>
              <a:buSzPts val="2000"/>
              <a:buFont typeface="Arial"/>
              <a:buChar char="•"/>
            </a:pPr>
            <a:r>
              <a:rPr lang="en-US"/>
              <a:t>…</a:t>
            </a:r>
            <a:endParaRPr/>
          </a:p>
          <a:p>
            <a:pPr marL="0" indent="0">
              <a:spcBef>
                <a:spcPts val="1080"/>
              </a:spcBef>
              <a:spcAft>
                <a:spcPts val="0"/>
              </a:spcAft>
              <a:buNone/>
            </a:pPr>
            <a:r>
              <a:rPr lang="en-US"/>
              <a:t>A hierarchy of loosely connected learning systems</a:t>
            </a:r>
            <a:endParaRPr/>
          </a:p>
          <a:p>
            <a:pPr marL="800100" lvl="1" indent="-342900">
              <a:spcBef>
                <a:spcPts val="1080"/>
              </a:spcBef>
              <a:spcAft>
                <a:spcPts val="0"/>
              </a:spcAft>
              <a:buClr>
                <a:schemeClr val="dk2"/>
              </a:buClr>
              <a:buSzPts val="2000"/>
              <a:buFont typeface="Arial"/>
              <a:buChar char="•"/>
            </a:pPr>
            <a:r>
              <a:rPr lang="en-US"/>
              <a:t>Train a neural network to identify a clear / busy / unsafe road</a:t>
            </a:r>
            <a:endParaRPr/>
          </a:p>
        </p:txBody>
      </p:sp>
      <p:sp>
        <p:nvSpPr>
          <p:cNvPr id="542" name="Google Shape;542;p63"/>
          <p:cNvSpPr txBox="1">
            <a:spLocks noGrp="1"/>
          </p:cNvSpPr>
          <p:nvPr>
            <p:ph type="title"/>
          </p:nvPr>
        </p:nvSpPr>
        <p:spPr>
          <a:xfrm>
            <a:off x="1981200" y="152718"/>
            <a:ext cx="8080500" cy="781200"/>
          </a:xfrm>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lgn="l">
              <a:spcBef>
                <a:spcPts val="0"/>
              </a:spcBef>
              <a:spcAft>
                <a:spcPts val="0"/>
              </a:spcAft>
              <a:buClr>
                <a:schemeClr val="dk1"/>
              </a:buClr>
            </a:pPr>
            <a:r>
              <a:rPr lang="en-US" sz="3000"/>
              <a:t>Deep Learning</a:t>
            </a:r>
            <a:endParaRPr sz="3000">
              <a:solidFill>
                <a:schemeClr val="dk1"/>
              </a:solidFill>
              <a:latin typeface="Arial Black"/>
              <a:ea typeface="Arial Black"/>
              <a:cs typeface="Arial Black"/>
              <a:sym typeface="Arial Black"/>
            </a:endParaRPr>
          </a:p>
        </p:txBody>
      </p:sp>
      <p:sp>
        <p:nvSpPr>
          <p:cNvPr id="543" name="Google Shape;543;p63"/>
          <p:cNvSpPr txBox="1">
            <a:spLocks noGrp="1"/>
          </p:cNvSpPr>
          <p:nvPr>
            <p:ph type="sldNum" idx="4294967295"/>
          </p:nvPr>
        </p:nvSpPr>
        <p:spPr bwMode="auto">
          <a:xfrm>
            <a:off x="7500938" y="6400800"/>
            <a:ext cx="312737" cy="304800"/>
          </a:xfrm>
          <a:prstGeom prst="rect">
            <a:avLst/>
          </a:prstGeom>
          <a:noFill/>
          <a:ln w="12700">
            <a:noFill/>
            <a:miter lim="800000"/>
            <a:headEnd/>
            <a:tailEnd/>
          </a:ln>
          <a:effectLst/>
        </p:spPr>
        <p:txBody>
          <a:bodyPr spcFirstLastPara="1" vert="horz" wrap="none" lIns="91440" tIns="45720" rIns="91440" bIns="45720" numCol="1" anchor="b" anchorCtr="0" compatLnSpc="1">
            <a:prstTxWarp prst="textNoShape">
              <a:avLst/>
            </a:prstTxWarp>
            <a:noAutofit/>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pPr>
              <a:spcBef>
                <a:spcPts val="0"/>
              </a:spcBef>
              <a:spcAft>
                <a:spcPts val="0"/>
              </a:spcAft>
            </a:pPr>
            <a:fld id="{54286877-D21F-3F43-AD03-D93EB701451B}" type="slidenum">
              <a:rPr lang="en-US" smtClean="0"/>
              <a:pPr>
                <a:spcBef>
                  <a:spcPts val="0"/>
                </a:spcBef>
                <a:spcAft>
                  <a:spcPts val="0"/>
                </a:spcAft>
              </a:pPr>
              <a:t>68</a:t>
            </a:fld>
            <a:endParaRPr sz="2400" b="1">
              <a:solidFill>
                <a:schemeClr val="dk2"/>
              </a:solidFill>
              <a:latin typeface="Arial"/>
              <a:ea typeface="Arial"/>
              <a:cs typeface="Arial"/>
              <a:sym typeface="Arial"/>
            </a:endParaRPr>
          </a:p>
        </p:txBody>
      </p:sp>
    </p:spTree>
    <p:extLst>
      <p:ext uri="{BB962C8B-B14F-4D97-AF65-F5344CB8AC3E}">
        <p14:creationId xmlns:p14="http://schemas.microsoft.com/office/powerpoint/2010/main" val="3970595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981201" y="2057400"/>
            <a:ext cx="8423275" cy="1143000"/>
          </a:xfrm>
        </p:spPr>
        <p:txBody>
          <a:bodyPr/>
          <a:lstStyle/>
          <a:p>
            <a:pPr eaLnBrk="1" hangingPunct="1">
              <a:defRPr/>
            </a:pPr>
            <a:r>
              <a:rPr lang="en-US" sz="4400" dirty="0">
                <a:solidFill>
                  <a:srgbClr val="000000"/>
                </a:solidFill>
              </a:rPr>
              <a:t>Applications: </a:t>
            </a:r>
            <a:r>
              <a:rPr lang="en-US" sz="4400" dirty="0" err="1">
                <a:solidFill>
                  <a:srgbClr val="000000"/>
                </a:solidFill>
              </a:rPr>
              <a:t>Jupyter</a:t>
            </a:r>
            <a:r>
              <a:rPr lang="en-US" sz="4400" dirty="0">
                <a:solidFill>
                  <a:srgbClr val="000000"/>
                </a:solidFill>
              </a:rPr>
              <a:t> Notebook</a:t>
            </a:r>
          </a:p>
        </p:txBody>
      </p:sp>
    </p:spTree>
    <p:extLst>
      <p:ext uri="{BB962C8B-B14F-4D97-AF65-F5344CB8AC3E}">
        <p14:creationId xmlns:p14="http://schemas.microsoft.com/office/powerpoint/2010/main" val="1103218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7</a:t>
            </a:fld>
            <a:endParaRPr lang="en-US"/>
          </a:p>
        </p:txBody>
      </p:sp>
      <p:sp>
        <p:nvSpPr>
          <p:cNvPr id="1809410" name="Rectangle 2"/>
          <p:cNvSpPr>
            <a:spLocks noGrp="1" noChangeArrowheads="1"/>
          </p:cNvSpPr>
          <p:nvPr>
            <p:ph type="title"/>
          </p:nvPr>
        </p:nvSpPr>
        <p:spPr>
          <a:xfrm>
            <a:off x="2230438" y="381000"/>
            <a:ext cx="7772400" cy="762000"/>
          </a:xfrm>
        </p:spPr>
        <p:txBody>
          <a:bodyPr/>
          <a:lstStyle/>
          <a:p>
            <a:r>
              <a:rPr lang="en-US" dirty="0"/>
              <a:t>A modern variation of “Units”</a:t>
            </a:r>
          </a:p>
        </p:txBody>
      </p:sp>
      <p:sp>
        <p:nvSpPr>
          <p:cNvPr id="1809411" name="Rectangle 3"/>
          <p:cNvSpPr>
            <a:spLocks noGrp="1" noChangeArrowheads="1"/>
          </p:cNvSpPr>
          <p:nvPr>
            <p:ph type="body" idx="1"/>
          </p:nvPr>
        </p:nvSpPr>
        <p:spPr>
          <a:xfrm>
            <a:off x="1981200" y="1295401"/>
            <a:ext cx="7823200" cy="3248025"/>
          </a:xfrm>
        </p:spPr>
        <p:txBody>
          <a:bodyPr/>
          <a:lstStyle/>
          <a:p>
            <a:r>
              <a:rPr lang="en-US" sz="2400" dirty="0"/>
              <a:t>Output is a “squashed” linear function of inputs:</a:t>
            </a:r>
          </a:p>
          <a:p>
            <a:endParaRPr lang="en-US" sz="2400" dirty="0"/>
          </a:p>
          <a:p>
            <a:endParaRPr lang="en-US" sz="2400" dirty="0"/>
          </a:p>
          <a:p>
            <a:endParaRPr lang="en-US" sz="2400" dirty="0"/>
          </a:p>
          <a:p>
            <a:endParaRPr lang="en-US" sz="2400" dirty="0"/>
          </a:p>
          <a:p>
            <a:endParaRPr lang="en-US" sz="2400" dirty="0"/>
          </a:p>
          <a:p>
            <a:pPr>
              <a:lnSpc>
                <a:spcPct val="130000"/>
              </a:lnSpc>
            </a:pPr>
            <a:r>
              <a:rPr lang="en-US" sz="2400" dirty="0"/>
              <a:t>Activation function can be </a:t>
            </a:r>
            <a:r>
              <a:rPr lang="en-US" sz="2400" i="1" dirty="0"/>
              <a:t>step/threshold</a:t>
            </a:r>
            <a:r>
              <a:rPr lang="en-US" sz="2400" dirty="0"/>
              <a:t> or </a:t>
            </a:r>
            <a:r>
              <a:rPr lang="en-US" sz="2400" i="1" dirty="0"/>
              <a:t>sigmoid</a:t>
            </a:r>
            <a:endParaRPr lang="en-US" sz="2400" dirty="0"/>
          </a:p>
        </p:txBody>
      </p:sp>
      <p:pic>
        <p:nvPicPr>
          <p:cNvPr id="1809412" name="Picture 4" descr="Picture 1"/>
          <p:cNvPicPr>
            <a:picLocks noChangeAspect="1" noChangeArrowheads="1"/>
          </p:cNvPicPr>
          <p:nvPr/>
        </p:nvPicPr>
        <p:blipFill>
          <a:blip r:embed="rId3"/>
          <a:srcRect/>
          <a:stretch>
            <a:fillRect/>
          </a:stretch>
        </p:blipFill>
        <p:spPr bwMode="auto">
          <a:xfrm>
            <a:off x="3352800" y="1828801"/>
            <a:ext cx="4637088" cy="2103655"/>
          </a:xfrm>
          <a:prstGeom prst="rect">
            <a:avLst/>
          </a:prstGeom>
          <a:noFill/>
        </p:spPr>
      </p:pic>
      <p:pic>
        <p:nvPicPr>
          <p:cNvPr id="1809413" name="Picture 5" descr="Picture 2"/>
          <p:cNvPicPr>
            <a:picLocks noChangeAspect="1" noChangeArrowheads="1"/>
          </p:cNvPicPr>
          <p:nvPr/>
        </p:nvPicPr>
        <p:blipFill>
          <a:blip r:embed="rId4"/>
          <a:srcRect/>
          <a:stretch>
            <a:fillRect/>
          </a:stretch>
        </p:blipFill>
        <p:spPr bwMode="auto">
          <a:xfrm>
            <a:off x="2438400" y="4619298"/>
            <a:ext cx="4064000" cy="1400502"/>
          </a:xfrm>
          <a:prstGeom prst="rect">
            <a:avLst/>
          </a:prstGeom>
          <a:noFill/>
        </p:spPr>
      </p:pic>
      <p:sp>
        <p:nvSpPr>
          <p:cNvPr id="1809415" name="Text Box 7"/>
          <p:cNvSpPr txBox="1">
            <a:spLocks noChangeArrowheads="1"/>
          </p:cNvSpPr>
          <p:nvPr/>
        </p:nvSpPr>
        <p:spPr bwMode="auto">
          <a:xfrm>
            <a:off x="6934201" y="4953001"/>
            <a:ext cx="2816225" cy="646331"/>
          </a:xfrm>
          <a:prstGeom prst="rect">
            <a:avLst/>
          </a:prstGeom>
          <a:noFill/>
          <a:ln w="9525">
            <a:noFill/>
            <a:miter lim="800000"/>
            <a:headEnd/>
            <a:tailEnd/>
          </a:ln>
          <a:effectLst/>
        </p:spPr>
        <p:txBody>
          <a:bodyPr>
            <a:prstTxWarp prst="textNoShape">
              <a:avLst/>
            </a:prstTxWarp>
            <a:spAutoFit/>
          </a:bodyPr>
          <a:lstStyle/>
          <a:p>
            <a:r>
              <a:rPr lang="en-US" i="1" dirty="0">
                <a:solidFill>
                  <a:srgbClr val="0000FF"/>
                </a:solidFill>
                <a:effectLst>
                  <a:outerShdw blurRad="38100" dist="38100" dir="2700000" algn="tl">
                    <a:srgbClr val="000000"/>
                  </a:outerShdw>
                </a:effectLst>
              </a:rPr>
              <a:t>Bias weight </a:t>
            </a:r>
            <a:r>
              <a:rPr lang="en-US" dirty="0">
                <a:solidFill>
                  <a:srgbClr val="0000FF"/>
                </a:solidFill>
                <a:effectLst>
                  <a:outerShdw blurRad="38100" dist="38100" dir="2700000" algn="tl">
                    <a:srgbClr val="000000"/>
                  </a:outerShdw>
                </a:effectLst>
              </a:rPr>
              <a:t>sets  threshold for </a:t>
            </a:r>
            <a:r>
              <a:rPr lang="en-US" i="1" dirty="0">
                <a:solidFill>
                  <a:srgbClr val="0000FF"/>
                </a:solidFill>
                <a:effectLst>
                  <a:outerShdw blurRad="38100" dist="38100" dir="2700000" algn="tl">
                    <a:srgbClr val="000000"/>
                  </a:outerShdw>
                </a:effectLst>
              </a:rPr>
              <a:t>linear threshold unit</a:t>
            </a:r>
            <a:endParaRPr lang="en-US" dirty="0">
              <a:solidFill>
                <a:srgbClr val="0000FF"/>
              </a:solidFill>
              <a:effectLst>
                <a:outerShdw blurRad="38100" dist="38100" dir="2700000" algn="tl">
                  <a:srgbClr val="000000"/>
                </a:outerShdw>
              </a:effectLst>
            </a:endParaRPr>
          </a:p>
        </p:txBody>
      </p:sp>
    </p:spTree>
    <p:extLst>
      <p:ext uri="{BB962C8B-B14F-4D97-AF65-F5344CB8AC3E}">
        <p14:creationId xmlns:p14="http://schemas.microsoft.com/office/powerpoint/2010/main" val="55166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09411">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8094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09411">
                                            <p:txEl>
                                              <p:pRg st="6" end="6"/>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1809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094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9411" grpId="0" build="p" autoUpdateAnimBg="0"/>
      <p:bldP spid="1809415"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8</a:t>
            </a:fld>
            <a:endParaRPr lang="en-US"/>
          </a:p>
        </p:txBody>
      </p:sp>
      <p:sp>
        <p:nvSpPr>
          <p:cNvPr id="1810434" name="Rectangle 2"/>
          <p:cNvSpPr>
            <a:spLocks noGrp="1" noChangeArrowheads="1"/>
          </p:cNvSpPr>
          <p:nvPr>
            <p:ph type="title"/>
          </p:nvPr>
        </p:nvSpPr>
        <p:spPr>
          <a:xfrm>
            <a:off x="2220913" y="381000"/>
            <a:ext cx="7772400" cy="776288"/>
          </a:xfrm>
        </p:spPr>
        <p:txBody>
          <a:bodyPr/>
          <a:lstStyle/>
          <a:p>
            <a:r>
              <a:rPr lang="en-US" dirty="0"/>
              <a:t>Implementing Logical Functions</a:t>
            </a:r>
          </a:p>
        </p:txBody>
      </p:sp>
      <p:sp>
        <p:nvSpPr>
          <p:cNvPr id="1810435" name="Rectangle 3"/>
          <p:cNvSpPr>
            <a:spLocks noGrp="1" noChangeArrowheads="1"/>
          </p:cNvSpPr>
          <p:nvPr>
            <p:ph type="body" idx="1"/>
          </p:nvPr>
        </p:nvSpPr>
        <p:spPr>
          <a:xfrm>
            <a:off x="2209800" y="1517650"/>
            <a:ext cx="8040688" cy="4578350"/>
          </a:xfrm>
        </p:spPr>
        <p:txBody>
          <a:bodyPr>
            <a:normAutofit lnSpcReduction="10000"/>
          </a:bodyPr>
          <a:lstStyle/>
          <a:p>
            <a:pPr>
              <a:lnSpc>
                <a:spcPct val="90000"/>
              </a:lnSpc>
            </a:pPr>
            <a:r>
              <a:rPr lang="en-US" dirty="0"/>
              <a:t>Any Boolean function can be implemented in a network of linear threshold units (</a:t>
            </a:r>
            <a:r>
              <a:rPr lang="en-US" i="1" dirty="0" err="1"/>
              <a:t>perceptrons</a:t>
            </a:r>
            <a:r>
              <a:rPr lang="en-US" dirty="0"/>
              <a:t>)</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But </a:t>
            </a:r>
            <a:r>
              <a:rPr lang="en-US" i="1" dirty="0"/>
              <a:t>single layer networks</a:t>
            </a:r>
            <a:r>
              <a:rPr lang="en-US" dirty="0"/>
              <a:t> are limited</a:t>
            </a:r>
          </a:p>
          <a:p>
            <a:pPr lvl="1">
              <a:lnSpc>
                <a:spcPct val="90000"/>
              </a:lnSpc>
            </a:pPr>
            <a:r>
              <a:rPr lang="en-US" dirty="0"/>
              <a:t>E.g., cannot compute XOR</a:t>
            </a:r>
          </a:p>
          <a:p>
            <a:pPr lvl="1">
              <a:lnSpc>
                <a:spcPct val="90000"/>
              </a:lnSpc>
            </a:pPr>
            <a:r>
              <a:rPr lang="en-US" dirty="0" err="1"/>
              <a:t>Minsky</a:t>
            </a:r>
            <a:r>
              <a:rPr lang="en-US" dirty="0"/>
              <a:t> &amp; </a:t>
            </a:r>
            <a:r>
              <a:rPr lang="en-US" dirty="0" err="1"/>
              <a:t>Papert</a:t>
            </a:r>
            <a:r>
              <a:rPr lang="en-US" dirty="0"/>
              <a:t> essentially killed off neural network field for a decade by showing this in 1969</a:t>
            </a:r>
          </a:p>
        </p:txBody>
      </p:sp>
      <p:pic>
        <p:nvPicPr>
          <p:cNvPr id="6" name="Picture 5"/>
          <p:cNvPicPr>
            <a:picLocks noChangeAspect="1"/>
          </p:cNvPicPr>
          <p:nvPr/>
        </p:nvPicPr>
        <p:blipFill>
          <a:blip r:embed="rId3"/>
          <a:stretch>
            <a:fillRect/>
          </a:stretch>
        </p:blipFill>
        <p:spPr>
          <a:xfrm>
            <a:off x="2133600" y="2514600"/>
            <a:ext cx="2527300" cy="1421102"/>
          </a:xfrm>
          <a:prstGeom prst="rect">
            <a:avLst/>
          </a:prstGeom>
        </p:spPr>
      </p:pic>
      <p:pic>
        <p:nvPicPr>
          <p:cNvPr id="7" name="Picture 6"/>
          <p:cNvPicPr>
            <a:picLocks noChangeAspect="1"/>
          </p:cNvPicPr>
          <p:nvPr/>
        </p:nvPicPr>
        <p:blipFill>
          <a:blip r:embed="rId4"/>
          <a:stretch>
            <a:fillRect/>
          </a:stretch>
        </p:blipFill>
        <p:spPr>
          <a:xfrm>
            <a:off x="4876801" y="2590800"/>
            <a:ext cx="2301063" cy="1346200"/>
          </a:xfrm>
          <a:prstGeom prst="rect">
            <a:avLst/>
          </a:prstGeom>
        </p:spPr>
      </p:pic>
      <p:pic>
        <p:nvPicPr>
          <p:cNvPr id="8" name="Picture 7"/>
          <p:cNvPicPr>
            <a:picLocks noChangeAspect="1"/>
          </p:cNvPicPr>
          <p:nvPr/>
        </p:nvPicPr>
        <p:blipFill>
          <a:blip r:embed="rId5"/>
          <a:stretch>
            <a:fillRect/>
          </a:stretch>
        </p:blipFill>
        <p:spPr>
          <a:xfrm>
            <a:off x="7315200" y="2590801"/>
            <a:ext cx="2667000" cy="1325165"/>
          </a:xfrm>
          <a:prstGeom prst="rect">
            <a:avLst/>
          </a:prstGeom>
        </p:spPr>
      </p:pic>
      <p:sp>
        <p:nvSpPr>
          <p:cNvPr id="2" name="TextBox 1"/>
          <p:cNvSpPr txBox="1"/>
          <p:nvPr/>
        </p:nvSpPr>
        <p:spPr>
          <a:xfrm>
            <a:off x="2667000" y="2362200"/>
            <a:ext cx="1159292" cy="338554"/>
          </a:xfrm>
          <a:prstGeom prst="rect">
            <a:avLst/>
          </a:prstGeom>
          <a:noFill/>
        </p:spPr>
        <p:txBody>
          <a:bodyPr wrap="none" rtlCol="0">
            <a:spAutoFit/>
          </a:bodyPr>
          <a:lstStyle/>
          <a:p>
            <a:r>
              <a:rPr lang="en-US" sz="1600" dirty="0">
                <a:solidFill>
                  <a:srgbClr val="0000FF"/>
                </a:solidFill>
              </a:rPr>
              <a:t>Bias weight</a:t>
            </a:r>
          </a:p>
        </p:txBody>
      </p:sp>
      <p:sp>
        <p:nvSpPr>
          <p:cNvPr id="9" name="TextBox 8"/>
          <p:cNvSpPr txBox="1"/>
          <p:nvPr/>
        </p:nvSpPr>
        <p:spPr>
          <a:xfrm>
            <a:off x="5105400" y="2328446"/>
            <a:ext cx="1159292" cy="338554"/>
          </a:xfrm>
          <a:prstGeom prst="rect">
            <a:avLst/>
          </a:prstGeom>
          <a:noFill/>
        </p:spPr>
        <p:txBody>
          <a:bodyPr wrap="none" rtlCol="0">
            <a:spAutoFit/>
          </a:bodyPr>
          <a:lstStyle/>
          <a:p>
            <a:r>
              <a:rPr lang="en-US" sz="1600" dirty="0">
                <a:solidFill>
                  <a:srgbClr val="0000FF"/>
                </a:solidFill>
              </a:rPr>
              <a:t>Bias weight</a:t>
            </a:r>
          </a:p>
        </p:txBody>
      </p:sp>
      <p:sp>
        <p:nvSpPr>
          <p:cNvPr id="10" name="TextBox 9"/>
          <p:cNvSpPr txBox="1"/>
          <p:nvPr/>
        </p:nvSpPr>
        <p:spPr>
          <a:xfrm>
            <a:off x="7696200" y="2362200"/>
            <a:ext cx="1159292" cy="338554"/>
          </a:xfrm>
          <a:prstGeom prst="rect">
            <a:avLst/>
          </a:prstGeom>
          <a:noFill/>
        </p:spPr>
        <p:txBody>
          <a:bodyPr wrap="none" rtlCol="0">
            <a:spAutoFit/>
          </a:bodyPr>
          <a:lstStyle/>
          <a:p>
            <a:r>
              <a:rPr lang="en-US" sz="1600" dirty="0">
                <a:solidFill>
                  <a:srgbClr val="0000FF"/>
                </a:solidFill>
              </a:rPr>
              <a:t>Bias weight</a:t>
            </a:r>
          </a:p>
        </p:txBody>
      </p:sp>
    </p:spTree>
    <p:extLst>
      <p:ext uri="{BB962C8B-B14F-4D97-AF65-F5344CB8AC3E}">
        <p14:creationId xmlns:p14="http://schemas.microsoft.com/office/powerpoint/2010/main" val="409261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0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1043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810435">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810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0435"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defPPr>
              <a:defRPr lang="en-US"/>
            </a:defPPr>
            <a:lvl1pPr algn="ctr" rtl="0" fontAlgn="base">
              <a:spcBef>
                <a:spcPct val="0"/>
              </a:spcBef>
              <a:spcAft>
                <a:spcPct val="0"/>
              </a:spcAft>
              <a:defRPr sz="1400" kern="1200">
                <a:solidFill>
                  <a:srgbClr val="5E574E"/>
                </a:solidFill>
                <a:latin typeface="Arial" charset="0"/>
                <a:ea typeface="Arial" charset="0"/>
                <a:cs typeface="Arial" charset="0"/>
                <a:sym typeface="Arial"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a:lstStyle>
          <a:p>
            <a:fld id="{54286877-D21F-3F43-AD03-D93EB701451B}" type="slidenum">
              <a:rPr lang="en-US" smtClean="0"/>
              <a:pPr/>
              <a:t>9</a:t>
            </a:fld>
            <a:endParaRPr lang="en-US"/>
          </a:p>
        </p:txBody>
      </p:sp>
      <p:sp>
        <p:nvSpPr>
          <p:cNvPr id="1811458" name="Rectangle 2"/>
          <p:cNvSpPr>
            <a:spLocks noGrp="1" noChangeArrowheads="1"/>
          </p:cNvSpPr>
          <p:nvPr>
            <p:ph type="title"/>
          </p:nvPr>
        </p:nvSpPr>
        <p:spPr>
          <a:xfrm>
            <a:off x="2152650" y="228601"/>
            <a:ext cx="7772400" cy="842963"/>
          </a:xfrm>
        </p:spPr>
        <p:txBody>
          <a:bodyPr/>
          <a:lstStyle/>
          <a:p>
            <a:r>
              <a:rPr lang="en-US" sz="4000" dirty="0"/>
              <a:t>Variety of Network Structures</a:t>
            </a:r>
          </a:p>
        </p:txBody>
      </p:sp>
      <p:sp>
        <p:nvSpPr>
          <p:cNvPr id="1811459" name="Rectangle 3"/>
          <p:cNvSpPr>
            <a:spLocks noGrp="1" noChangeArrowheads="1"/>
          </p:cNvSpPr>
          <p:nvPr>
            <p:ph type="body" idx="1"/>
          </p:nvPr>
        </p:nvSpPr>
        <p:spPr>
          <a:xfrm>
            <a:off x="1524000" y="946081"/>
            <a:ext cx="4619625" cy="5162550"/>
          </a:xfrm>
        </p:spPr>
        <p:txBody>
          <a:bodyPr/>
          <a:lstStyle/>
          <a:p>
            <a:pPr>
              <a:lnSpc>
                <a:spcPct val="90000"/>
              </a:lnSpc>
            </a:pPr>
            <a:r>
              <a:rPr lang="en-US" sz="2400" dirty="0"/>
              <a:t>Feed-forward networks</a:t>
            </a:r>
          </a:p>
          <a:p>
            <a:pPr lvl="1">
              <a:lnSpc>
                <a:spcPct val="90000"/>
              </a:lnSpc>
            </a:pPr>
            <a:r>
              <a:rPr lang="en-US" sz="2000" dirty="0"/>
              <a:t>May be single- or multi-layer</a:t>
            </a:r>
          </a:p>
          <a:p>
            <a:pPr lvl="1">
              <a:lnSpc>
                <a:spcPct val="90000"/>
              </a:lnSpc>
            </a:pPr>
            <a:r>
              <a:rPr lang="en-US" sz="2000" dirty="0"/>
              <a:t>Implement functions/reflexes</a:t>
            </a:r>
          </a:p>
          <a:p>
            <a:pPr lvl="2">
              <a:lnSpc>
                <a:spcPct val="90000"/>
              </a:lnSpc>
            </a:pPr>
            <a:r>
              <a:rPr lang="en-US" sz="1800" dirty="0"/>
              <a:t>No internal state</a:t>
            </a:r>
          </a:p>
          <a:p>
            <a:pPr lvl="1">
              <a:lnSpc>
                <a:spcPct val="140000"/>
              </a:lnSpc>
            </a:pPr>
            <a:endParaRPr lang="en-US" sz="2000" dirty="0"/>
          </a:p>
          <a:p>
            <a:pPr lvl="1">
              <a:lnSpc>
                <a:spcPct val="90000"/>
              </a:lnSpc>
            </a:pPr>
            <a:endParaRPr lang="en-US" sz="2000" dirty="0"/>
          </a:p>
          <a:p>
            <a:pPr>
              <a:lnSpc>
                <a:spcPct val="90000"/>
              </a:lnSpc>
            </a:pPr>
            <a:r>
              <a:rPr lang="en-US" sz="2400" dirty="0"/>
              <a:t>Recurrent networks</a:t>
            </a:r>
          </a:p>
          <a:p>
            <a:pPr lvl="1">
              <a:lnSpc>
                <a:spcPct val="90000"/>
              </a:lnSpc>
            </a:pPr>
            <a:r>
              <a:rPr lang="en-US" sz="2000" dirty="0"/>
              <a:t>Directed cycles with delays</a:t>
            </a:r>
          </a:p>
          <a:p>
            <a:pPr lvl="2">
              <a:lnSpc>
                <a:spcPct val="90000"/>
              </a:lnSpc>
            </a:pPr>
            <a:r>
              <a:rPr lang="en-US" sz="1800" dirty="0"/>
              <a:t>Internal state, like flip-flops</a:t>
            </a:r>
          </a:p>
          <a:p>
            <a:pPr lvl="2">
              <a:lnSpc>
                <a:spcPct val="90000"/>
              </a:lnSpc>
            </a:pPr>
            <a:r>
              <a:rPr lang="en-US" sz="1800" dirty="0"/>
              <a:t>Dynamical systems</a:t>
            </a:r>
          </a:p>
          <a:p>
            <a:pPr lvl="1">
              <a:lnSpc>
                <a:spcPct val="90000"/>
              </a:lnSpc>
            </a:pPr>
            <a:r>
              <a:rPr lang="en-US" sz="2000" dirty="0"/>
              <a:t>Hopfield networks</a:t>
            </a:r>
          </a:p>
          <a:p>
            <a:pPr lvl="2">
              <a:lnSpc>
                <a:spcPct val="90000"/>
              </a:lnSpc>
            </a:pPr>
            <a:r>
              <a:rPr lang="en-US" sz="1800" dirty="0"/>
              <a:t>LTUs w/ symmetric weights</a:t>
            </a:r>
          </a:p>
          <a:p>
            <a:pPr lvl="2">
              <a:lnSpc>
                <a:spcPct val="90000"/>
              </a:lnSpc>
            </a:pPr>
            <a:r>
              <a:rPr lang="en-US" sz="1800" dirty="0"/>
              <a:t>Minimize overall energy</a:t>
            </a:r>
          </a:p>
          <a:p>
            <a:pPr lvl="1">
              <a:lnSpc>
                <a:spcPct val="90000"/>
              </a:lnSpc>
            </a:pPr>
            <a:r>
              <a:rPr lang="en-US" sz="2000" dirty="0"/>
              <a:t>Boltzmann machines</a:t>
            </a:r>
          </a:p>
          <a:p>
            <a:pPr lvl="2">
              <a:lnSpc>
                <a:spcPct val="90000"/>
              </a:lnSpc>
            </a:pPr>
            <a:r>
              <a:rPr lang="en-US" sz="1800" dirty="0"/>
              <a:t>Stochastic, simulated annealing</a:t>
            </a:r>
          </a:p>
        </p:txBody>
      </p:sp>
      <p:pic>
        <p:nvPicPr>
          <p:cNvPr id="1811466" name="Picture 10" descr="Picture 2"/>
          <p:cNvPicPr>
            <a:picLocks noChangeAspect="1" noChangeArrowheads="1"/>
          </p:cNvPicPr>
          <p:nvPr/>
        </p:nvPicPr>
        <p:blipFill>
          <a:blip r:embed="rId3"/>
          <a:srcRect/>
          <a:stretch>
            <a:fillRect/>
          </a:stretch>
        </p:blipFill>
        <p:spPr bwMode="auto">
          <a:xfrm>
            <a:off x="6629400" y="1179652"/>
            <a:ext cx="4038600" cy="2179498"/>
          </a:xfrm>
          <a:prstGeom prst="rect">
            <a:avLst/>
          </a:prstGeom>
          <a:noFill/>
        </p:spPr>
      </p:pic>
      <p:pic>
        <p:nvPicPr>
          <p:cNvPr id="1811467" name="Picture 11" descr="Picture 3"/>
          <p:cNvPicPr>
            <a:picLocks noChangeAspect="1" noChangeArrowheads="1"/>
          </p:cNvPicPr>
          <p:nvPr/>
        </p:nvPicPr>
        <p:blipFill>
          <a:blip r:embed="rId4"/>
          <a:srcRect/>
          <a:stretch>
            <a:fillRect/>
          </a:stretch>
        </p:blipFill>
        <p:spPr bwMode="auto">
          <a:xfrm>
            <a:off x="6629398" y="3363844"/>
            <a:ext cx="4038601" cy="2465657"/>
          </a:xfrm>
          <a:prstGeom prst="rect">
            <a:avLst/>
          </a:prstGeom>
          <a:noFill/>
        </p:spPr>
      </p:pic>
      <p:pic>
        <p:nvPicPr>
          <p:cNvPr id="1811468" name="Picture 12"/>
          <p:cNvPicPr>
            <a:picLocks noChangeAspect="1" noChangeArrowheads="1"/>
          </p:cNvPicPr>
          <p:nvPr/>
        </p:nvPicPr>
        <p:blipFill>
          <a:blip r:embed="rId5"/>
          <a:srcRect/>
          <a:stretch>
            <a:fillRect/>
          </a:stretch>
        </p:blipFill>
        <p:spPr bwMode="auto">
          <a:xfrm>
            <a:off x="3260725" y="2318510"/>
            <a:ext cx="2171700" cy="847725"/>
          </a:xfrm>
          <a:prstGeom prst="rect">
            <a:avLst/>
          </a:prstGeom>
          <a:noFill/>
          <a:ln w="9525">
            <a:noFill/>
            <a:miter lim="800000"/>
            <a:headEnd/>
            <a:tailEnd/>
          </a:ln>
          <a:effectLst/>
        </p:spPr>
      </p:pic>
    </p:spTree>
    <p:extLst>
      <p:ext uri="{BB962C8B-B14F-4D97-AF65-F5344CB8AC3E}">
        <p14:creationId xmlns:p14="http://schemas.microsoft.com/office/powerpoint/2010/main" val="21150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1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11459">
                                            <p:txEl>
                                              <p:pRg st="1" end="1"/>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499"/>
                                          </p:stCondLst>
                                        </p:cTn>
                                        <p:tgtEl>
                                          <p:spTgt spid="1811468"/>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499"/>
                                          </p:stCondLst>
                                        </p:cTn>
                                        <p:tgtEl>
                                          <p:spTgt spid="18114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1145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81145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1145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81145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81145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811459">
                                            <p:txEl>
                                              <p:pRg st="9" end="9"/>
                                            </p:txEl>
                                          </p:spTgt>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181146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811459">
                                            <p:txEl>
                                              <p:pRg st="10" end="1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499"/>
                                          </p:stCondLst>
                                        </p:cTn>
                                        <p:tgtEl>
                                          <p:spTgt spid="1811459">
                                            <p:txEl>
                                              <p:pRg st="11" end="11"/>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499"/>
                                          </p:stCondLst>
                                        </p:cTn>
                                        <p:tgtEl>
                                          <p:spTgt spid="1811459">
                                            <p:txEl>
                                              <p:pRg st="12" end="1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811459">
                                            <p:txEl>
                                              <p:pRg st="13" end="13"/>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499"/>
                                          </p:stCondLst>
                                        </p:cTn>
                                        <p:tgtEl>
                                          <p:spTgt spid="18114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1459" grpId="0" build="p" autoUpdateAnimBg="0"/>
    </p:bldLst>
  </p:timing>
</p:sld>
</file>

<file path=ppt/theme/theme1.xml><?xml version="1.0" encoding="utf-8"?>
<a:theme xmlns:a="http://schemas.openxmlformats.org/drawingml/2006/main" name="ISI Overview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EB45049B-9426-7D4F-931B-571B806BF8F7}" vid="{0DAEEDE9-B549-4B4B-B59E-375755401F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22671</TotalTime>
  <Words>3220</Words>
  <Application>Microsoft Macintosh PowerPoint</Application>
  <PresentationFormat>Widescreen</PresentationFormat>
  <Paragraphs>526</Paragraphs>
  <Slides>69</Slides>
  <Notes>22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1" baseType="lpstr">
      <vt:lpstr>Adobe Caslon Pro</vt:lpstr>
      <vt:lpstr>Arial</vt:lpstr>
      <vt:lpstr>Arial Black</vt:lpstr>
      <vt:lpstr>Calibri</vt:lpstr>
      <vt:lpstr>Helvetica</vt:lpstr>
      <vt:lpstr>Palatino</vt:lpstr>
      <vt:lpstr>Symbol</vt:lpstr>
      <vt:lpstr>Tahoma</vt:lpstr>
      <vt:lpstr>Tahoma Bold</vt:lpstr>
      <vt:lpstr>Wingdings</vt:lpstr>
      <vt:lpstr>ISI Overview Theme</vt:lpstr>
      <vt:lpstr>Equation</vt:lpstr>
      <vt:lpstr>Neural Networks</vt:lpstr>
      <vt:lpstr>Topics this week</vt:lpstr>
      <vt:lpstr>Neural Networks in Brain</vt:lpstr>
      <vt:lpstr>Google’s Neural Network Playground</vt:lpstr>
      <vt:lpstr>Warren McCulloch and Walter Pitts (1943)</vt:lpstr>
      <vt:lpstr>From Logical Neurons to Finite Automata</vt:lpstr>
      <vt:lpstr>A modern variation of “Units”</vt:lpstr>
      <vt:lpstr>Implementing Logical Functions</vt:lpstr>
      <vt:lpstr>Variety of Network Structures</vt:lpstr>
      <vt:lpstr>Feed-Forward Example</vt:lpstr>
      <vt:lpstr>Single-Layer Perceptrons</vt:lpstr>
      <vt:lpstr>Limitations of a single layer perceptron and linear separability problem</vt:lpstr>
      <vt:lpstr>Perceptron Learning</vt:lpstr>
      <vt:lpstr>Majority Function</vt:lpstr>
      <vt:lpstr>Sample Results</vt:lpstr>
      <vt:lpstr>Multi-layer Perceptrons</vt:lpstr>
      <vt:lpstr>Multilayer Neural Networks</vt:lpstr>
      <vt:lpstr>Back-Propagation (learning)  David E Rumelhart, Geoffrey E Hinton, and Ronald J Williams. Learning representations by back-propagating errors. Nature, 323(9) 533-536 1986. www.cs.toronto.edu/hinton/absps/naturebp.pdf. </vt:lpstr>
      <vt:lpstr>Learn by Back-Propagation</vt:lpstr>
      <vt:lpstr>Training a multilayer network using Backpropogation</vt:lpstr>
      <vt:lpstr>Neural Networks (The back-propagation math) (WS Chapter 4) </vt:lpstr>
      <vt:lpstr>Back-Propagation (1/3)</vt:lpstr>
      <vt:lpstr>Back-Propagation (2/3)</vt:lpstr>
      <vt:lpstr>Back-Propagation (3/3)</vt:lpstr>
      <vt:lpstr>Example of Back-propagation</vt:lpstr>
      <vt:lpstr>Example of Back-propagation</vt:lpstr>
      <vt:lpstr>Example of Back-propagation</vt:lpstr>
      <vt:lpstr>Example of Back-propagation</vt:lpstr>
      <vt:lpstr>Some Comments on NNs So Far</vt:lpstr>
      <vt:lpstr>Let’s review some probability theory</vt:lpstr>
      <vt:lpstr>More examples</vt:lpstr>
      <vt:lpstr>Probability can help you evaluate your models</vt:lpstr>
      <vt:lpstr>P(x) is NOT a probability!</vt:lpstr>
      <vt:lpstr>Conditional probability distribution</vt:lpstr>
      <vt:lpstr>Back to Neural Networks</vt:lpstr>
      <vt:lpstr>Training a Multilayer Network</vt:lpstr>
      <vt:lpstr>PowerPoint Presentation</vt:lpstr>
      <vt:lpstr>Dropout: A Simple Way to Prevent Neural Networks from Overfitting</vt:lpstr>
      <vt:lpstr>Dropout: The Standard Way to Make NNs Generalize</vt:lpstr>
      <vt:lpstr>From the paper…</vt:lpstr>
      <vt:lpstr>What it does</vt:lpstr>
      <vt:lpstr>How well it works</vt:lpstr>
      <vt:lpstr>Note: Neural Networks can still overfit!</vt:lpstr>
      <vt:lpstr>Reducing overfitting</vt:lpstr>
      <vt:lpstr>Practically fitting networks</vt:lpstr>
      <vt:lpstr>[Optional] Modeling the Brain</vt:lpstr>
      <vt:lpstr>General Comments: Artificial Neural Networks</vt:lpstr>
      <vt:lpstr>Converging Frameworks</vt:lpstr>
      <vt:lpstr>PowerPoint Presentation</vt:lpstr>
      <vt:lpstr>Major Functional Areas</vt:lpstr>
      <vt:lpstr>      Interconnect</vt:lpstr>
      <vt:lpstr>Neurons &amp; synapses</vt:lpstr>
      <vt:lpstr>Electron Micrograph of a Real Neuron</vt:lpstr>
      <vt:lpstr>Approaches to Neural Modeling</vt:lpstr>
      <vt:lpstr>Detailed Neural Modeling</vt:lpstr>
      <vt:lpstr>The Cable Equation</vt:lpstr>
      <vt:lpstr>The Hodgkin-Huxley Model</vt:lpstr>
      <vt:lpstr>Leaky Integrator Neuron</vt:lpstr>
      <vt:lpstr>The “Basic” Biological Neuron</vt:lpstr>
      <vt:lpstr>Vision, AI and ANNs</vt:lpstr>
      <vt:lpstr>Excitatory and Inhibitory Synapses</vt:lpstr>
      <vt:lpstr>Increasing the Realism of Neuron Models</vt:lpstr>
      <vt:lpstr>Deep Neural Networks</vt:lpstr>
      <vt:lpstr>Deep Neural Networks</vt:lpstr>
      <vt:lpstr>Deep Neural Networks</vt:lpstr>
      <vt:lpstr>Deep Learning</vt:lpstr>
      <vt:lpstr>Scene Understanding</vt:lpstr>
      <vt:lpstr>Deep Learning</vt:lpstr>
      <vt:lpstr>Applications: Jupyter Notebook</vt:lpstr>
    </vt:vector>
  </TitlesOfParts>
  <Company>USC/ISI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Kristina Lerman</dc:creator>
  <cp:lastModifiedBy>Keith Burghardt</cp:lastModifiedBy>
  <cp:revision>261</cp:revision>
  <cp:lastPrinted>2019-03-29T15:36:02Z</cp:lastPrinted>
  <dcterms:created xsi:type="dcterms:W3CDTF">2019-05-22T17:16:50Z</dcterms:created>
  <dcterms:modified xsi:type="dcterms:W3CDTF">2021-02-16T07:10:59Z</dcterms:modified>
</cp:coreProperties>
</file>